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  <p:sldMasterId id="2147483708" r:id="rId6"/>
    <p:sldMasterId id="2147483720" r:id="rId7"/>
    <p:sldMasterId id="2147483745" r:id="rId8"/>
    <p:sldMasterId id="2147483793" r:id="rId9"/>
    <p:sldMasterId id="2147483781" r:id="rId10"/>
    <p:sldMasterId id="2147483805" r:id="rId11"/>
    <p:sldMasterId id="2147483822" r:id="rId12"/>
  </p:sldMasterIdLst>
  <p:notesMasterIdLst>
    <p:notesMasterId r:id="rId53"/>
  </p:notesMasterIdLst>
  <p:sldIdLst>
    <p:sldId id="267" r:id="rId13"/>
    <p:sldId id="269" r:id="rId14"/>
    <p:sldId id="270" r:id="rId15"/>
    <p:sldId id="271" r:id="rId16"/>
    <p:sldId id="282" r:id="rId17"/>
    <p:sldId id="340" r:id="rId18"/>
    <p:sldId id="262" r:id="rId19"/>
    <p:sldId id="341" r:id="rId20"/>
    <p:sldId id="342" r:id="rId21"/>
    <p:sldId id="343" r:id="rId22"/>
    <p:sldId id="263" r:id="rId23"/>
    <p:sldId id="279" r:id="rId24"/>
    <p:sldId id="344" r:id="rId25"/>
    <p:sldId id="264" r:id="rId26"/>
    <p:sldId id="345" r:id="rId27"/>
    <p:sldId id="273" r:id="rId28"/>
    <p:sldId id="256" r:id="rId29"/>
    <p:sldId id="257" r:id="rId30"/>
    <p:sldId id="258" r:id="rId31"/>
    <p:sldId id="259" r:id="rId32"/>
    <p:sldId id="260" r:id="rId33"/>
    <p:sldId id="332" r:id="rId34"/>
    <p:sldId id="331" r:id="rId35"/>
    <p:sldId id="334" r:id="rId36"/>
    <p:sldId id="335" r:id="rId37"/>
    <p:sldId id="333" r:id="rId38"/>
    <p:sldId id="322" r:id="rId39"/>
    <p:sldId id="274" r:id="rId40"/>
    <p:sldId id="275" r:id="rId41"/>
    <p:sldId id="347" r:id="rId42"/>
    <p:sldId id="348" r:id="rId43"/>
    <p:sldId id="272" r:id="rId44"/>
    <p:sldId id="349" r:id="rId45"/>
    <p:sldId id="318" r:id="rId46"/>
    <p:sldId id="281" r:id="rId47"/>
    <p:sldId id="280" r:id="rId48"/>
    <p:sldId id="317" r:id="rId49"/>
    <p:sldId id="276" r:id="rId50"/>
    <p:sldId id="277" r:id="rId51"/>
    <p:sldId id="27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30CEA1-D212-3548-B64F-EE70AC9BDC09}">
          <p14:sldIdLst>
            <p14:sldId id="267"/>
            <p14:sldId id="269"/>
            <p14:sldId id="270"/>
            <p14:sldId id="271"/>
            <p14:sldId id="282"/>
            <p14:sldId id="340"/>
            <p14:sldId id="262"/>
            <p14:sldId id="341"/>
            <p14:sldId id="342"/>
            <p14:sldId id="343"/>
            <p14:sldId id="263"/>
            <p14:sldId id="279"/>
            <p14:sldId id="344"/>
            <p14:sldId id="264"/>
            <p14:sldId id="345"/>
            <p14:sldId id="273"/>
            <p14:sldId id="256"/>
            <p14:sldId id="257"/>
            <p14:sldId id="258"/>
            <p14:sldId id="259"/>
            <p14:sldId id="260"/>
            <p14:sldId id="332"/>
            <p14:sldId id="331"/>
            <p14:sldId id="334"/>
            <p14:sldId id="335"/>
            <p14:sldId id="333"/>
            <p14:sldId id="322"/>
            <p14:sldId id="274"/>
            <p14:sldId id="275"/>
            <p14:sldId id="347"/>
            <p14:sldId id="348"/>
            <p14:sldId id="272"/>
            <p14:sldId id="349"/>
            <p14:sldId id="318"/>
            <p14:sldId id="281"/>
            <p14:sldId id="280"/>
            <p14:sldId id="317"/>
            <p14:sldId id="276"/>
            <p14:sldId id="277"/>
            <p14:sldId id="278"/>
          </p14:sldIdLst>
        </p14:section>
        <p14:section name="GEORGE" id="{29C86127-92B1-2E40-9851-67514DBCCDB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e Wilson" initials="RW" lastIdx="2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EBEB"/>
    <a:srgbClr val="7C68E8"/>
    <a:srgbClr val="0084B7"/>
    <a:srgbClr val="CD2FA3"/>
    <a:srgbClr val="7A5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nge%20Marius\Desktop\NCC%20All\M&amp;E\M&amp;E%20_TMM\Cumulative%20data%20TMM\BEST%20DATA%20_WITH%20BAGDET\DATA_ALL_dec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nge%20Marius\Desktop\NCC%20All\M&amp;E\M&amp;E%20_TMM\Cumulative%20data%20TMM\BEST%20DATA%20_WITH%20BAGDET\DATA_ALL_June%20112018_L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05220791314153E-2"/>
          <c:y val="0.12358113509192646"/>
          <c:w val="0.95970695970695974"/>
          <c:h val="0.77990948973104979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65499775"/>
        <c:axId val="1665494367"/>
      </c:barChart>
      <c:catAx>
        <c:axId val="166549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5494367"/>
        <c:crosses val="autoZero"/>
        <c:auto val="1"/>
        <c:lblAlgn val="ctr"/>
        <c:lblOffset val="100"/>
        <c:noMultiLvlLbl val="0"/>
      </c:catAx>
      <c:valAx>
        <c:axId val="16654943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5499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latin typeface="+mn-lt"/>
              </a:rPr>
              <a:t>3127 Children placed into family based care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267393839391278E-2"/>
          <c:y val="9.8343167633762704E-2"/>
          <c:w val="0.93545482671203262"/>
          <c:h val="0.79458542194306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Sheet2!$B$4:$B$9</c:f>
              <c:strCache>
                <c:ptCount val="6"/>
                <c:pt idx="0">
                  <c:v>Biological</c:v>
                </c:pt>
                <c:pt idx="1">
                  <c:v>Independent living</c:v>
                </c:pt>
                <c:pt idx="2">
                  <c:v>Foster</c:v>
                </c:pt>
                <c:pt idx="3">
                  <c:v>Adoption</c:v>
                </c:pt>
                <c:pt idx="4">
                  <c:v>CBL (Community Based Living)</c:v>
                </c:pt>
                <c:pt idx="5">
                  <c:v>Extended</c:v>
                </c:pt>
              </c:strCache>
            </c:strRef>
          </c:cat>
          <c:val>
            <c:numRef>
              <c:f>Sheet2!$C$4:$C$9</c:f>
              <c:numCache>
                <c:formatCode>General</c:formatCode>
                <c:ptCount val="6"/>
                <c:pt idx="0">
                  <c:v>625</c:v>
                </c:pt>
                <c:pt idx="1">
                  <c:v>439</c:v>
                </c:pt>
                <c:pt idx="2">
                  <c:v>522</c:v>
                </c:pt>
                <c:pt idx="3">
                  <c:v>66</c:v>
                </c:pt>
                <c:pt idx="4">
                  <c:v>26</c:v>
                </c:pt>
                <c:pt idx="5">
                  <c:v>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8-44DF-8D88-BB0C15B33D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38469264"/>
        <c:axId val="1838469680"/>
      </c:barChart>
      <c:catAx>
        <c:axId val="18384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469680"/>
        <c:crosses val="autoZero"/>
        <c:auto val="1"/>
        <c:lblAlgn val="ctr"/>
        <c:lblOffset val="100"/>
        <c:noMultiLvlLbl val="0"/>
      </c:catAx>
      <c:valAx>
        <c:axId val="183846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46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779E6-6B7B-1944-9970-BD13D3711B17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2304E-ACF7-114A-88F3-E072F3F1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2304E-ACF7-114A-88F3-E072F3F1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37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2304E-ACF7-114A-88F3-E072F3F1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06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2304E-ACF7-114A-88F3-E072F3F1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7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2304E-ACF7-114A-88F3-E072F3F1DE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2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4455D-4E36-4324-9E47-9A41C8F81CFD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60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7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21AD6-4271-4FCF-B3FE-562BE60C740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79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6238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2881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3101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2801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432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95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1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6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22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11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05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1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57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3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20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72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1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96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10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6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88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6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675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52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3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74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903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40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4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174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57045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0713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55116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2623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56125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26168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39411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27864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01174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927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 Introduction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04" y="-19051"/>
            <a:ext cx="5892800" cy="6877051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5425D"/>
              </a:buClr>
              <a:buSzTx/>
              <a:buFont typeface="Arial"/>
              <a:buNone/>
              <a:tabLst/>
              <a:defRPr sz="3200">
                <a:solidFill>
                  <a:srgbClr val="FFFFFF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the photo icon below to add your own image. 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759752" y="985215"/>
            <a:ext cx="4754033" cy="862060"/>
          </a:xfrm>
        </p:spPr>
        <p:txBody>
          <a:bodyPr>
            <a:noAutofit/>
          </a:bodyPr>
          <a:lstStyle>
            <a:lvl1pPr marL="0" indent="0">
              <a:buNone/>
              <a:defRPr sz="4800" b="0">
                <a:solidFill>
                  <a:srgbClr val="3D8CA0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dirty="0"/>
              <a:t>HELLO!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775144" y="2354888"/>
            <a:ext cx="4738640" cy="1832264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FFFFFF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dirty="0"/>
              <a:t>Name                              Company                     Twitter Handle</a:t>
            </a:r>
          </a:p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759750" y="4645312"/>
            <a:ext cx="4754033" cy="1627717"/>
          </a:xfrm>
        </p:spPr>
        <p:txBody>
          <a:bodyPr>
            <a:normAutofit/>
          </a:bodyPr>
          <a:lstStyle>
            <a:lvl1pPr marL="0" indent="0">
              <a:buNone/>
              <a:defRPr sz="2933" baseline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dirty="0"/>
              <a:t>Add a little bit more about yourself here.</a:t>
            </a:r>
          </a:p>
        </p:txBody>
      </p:sp>
    </p:spTree>
    <p:extLst>
      <p:ext uri="{BB962C8B-B14F-4D97-AF65-F5344CB8AC3E}">
        <p14:creationId xmlns:p14="http://schemas.microsoft.com/office/powerpoint/2010/main" val="35651227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387" y="508388"/>
            <a:ext cx="11176000" cy="938645"/>
          </a:xfrm>
        </p:spPr>
        <p:txBody>
          <a:bodyPr/>
          <a:lstStyle>
            <a:lvl1pPr marL="0" indent="0">
              <a:buNone/>
              <a:defRPr>
                <a:latin typeface="Franklin Gothic Medium"/>
                <a:cs typeface="Franklin Gothic Medium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482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387" y="508388"/>
            <a:ext cx="11176000" cy="938645"/>
          </a:xfrm>
        </p:spPr>
        <p:txBody>
          <a:bodyPr/>
          <a:lstStyle>
            <a:lvl1pPr marL="0" indent="0">
              <a:buNone/>
              <a:defRPr>
                <a:latin typeface="Franklin Gothic Medium"/>
                <a:cs typeface="Franklin Gothic Medium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972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act Statem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815"/>
            <a:ext cx="12192000" cy="6858000"/>
          </a:xfrm>
          <a:prstGeom prst="rect">
            <a:avLst/>
          </a:prstGeom>
          <a:pattFill prst="pct10">
            <a:fgClr>
              <a:schemeClr val="bg1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8" name="Rectangle 7"/>
          <p:cNvSpPr/>
          <p:nvPr userDrawn="1"/>
        </p:nvSpPr>
        <p:spPr>
          <a:xfrm rot="16200000" flipV="1">
            <a:off x="-980372" y="4118201"/>
            <a:ext cx="2064379" cy="192272"/>
          </a:xfrm>
          <a:prstGeom prst="rect">
            <a:avLst/>
          </a:prstGeom>
          <a:solidFill>
            <a:srgbClr val="F80F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bu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29" y="465628"/>
            <a:ext cx="2348088" cy="238384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80068" y="3362771"/>
            <a:ext cx="8019768" cy="961040"/>
          </a:xfrm>
        </p:spPr>
        <p:txBody>
          <a:bodyPr>
            <a:normAutofit/>
          </a:bodyPr>
          <a:lstStyle>
            <a:lvl1pPr marL="0" indent="0" algn="ctr">
              <a:buNone/>
              <a:defRPr sz="4267" baseline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dirty="0"/>
              <a:t>Share a big idea or quote here.</a:t>
            </a:r>
          </a:p>
        </p:txBody>
      </p:sp>
    </p:spTree>
    <p:extLst>
      <p:ext uri="{BB962C8B-B14F-4D97-AF65-F5344CB8AC3E}">
        <p14:creationId xmlns:p14="http://schemas.microsoft.com/office/powerpoint/2010/main" val="28172306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FF0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4813" y="426554"/>
            <a:ext cx="654283" cy="8406253"/>
          </a:xfrm>
          <a:prstGeom prst="rect">
            <a:avLst/>
          </a:prstGeom>
        </p:spPr>
      </p:pic>
      <p:pic>
        <p:nvPicPr>
          <p:cNvPr id="10" name="Picture 9" descr="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52507" y="-2372072"/>
            <a:ext cx="654283" cy="840625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6717" y="2159000"/>
            <a:ext cx="9929283" cy="2144184"/>
          </a:xfrm>
        </p:spPr>
        <p:txBody>
          <a:bodyPr>
            <a:normAutofit/>
          </a:bodyPr>
          <a:lstStyle>
            <a:lvl1pPr marL="0" indent="0" algn="ctr">
              <a:buNone/>
              <a:defRPr sz="12800" baseline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01960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2007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8526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3065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1806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2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4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45" y="0"/>
            <a:ext cx="12783662" cy="71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5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45" y="0"/>
            <a:ext cx="12783662" cy="7190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4"/>
            <a:ext cx="12193411" cy="6858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25" y="5456933"/>
            <a:ext cx="2069549" cy="1080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04" y="5456933"/>
            <a:ext cx="1556344" cy="108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B0A7-2B79-49D4-AF5D-36C30F95DB3F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63F9-6D65-4435-9837-4B3B41C8251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45" y="0"/>
            <a:ext cx="12783662" cy="7190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4"/>
            <a:ext cx="12193411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FCBE3-B161-D84E-8724-DDC2520660C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C8C9A-8DBA-194F-8AAF-3D6EE9DEF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4"/>
            <a:ext cx="12193411" cy="6858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25" y="5456933"/>
            <a:ext cx="2069549" cy="1080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04" y="5456933"/>
            <a:ext cx="1556344" cy="108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DA87-BD46-0C47-A287-14818F04D00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F160-BF41-504D-BFC0-8B09C726C5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25" y="5456933"/>
            <a:ext cx="2069549" cy="1080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04" y="5456933"/>
            <a:ext cx="1556344" cy="108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6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shade val="67500"/>
                  <a:satMod val="115000"/>
                  <a:lumMod val="9000"/>
                  <a:lumOff val="91000"/>
                  <a:alpha val="58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shade val="67500"/>
                  <a:satMod val="115000"/>
                  <a:lumMod val="9000"/>
                  <a:lumOff val="91000"/>
                  <a:alpha val="58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9E18-1EFF-B54C-A82E-D8CF017905E4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A31B-5717-9C4E-989E-4DEEA2B5A7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1" y="-9366"/>
            <a:ext cx="12208651" cy="6867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04" y="5456933"/>
            <a:ext cx="1556344" cy="1080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63" y="5413928"/>
            <a:ext cx="2116941" cy="11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4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6112-6A1E-433A-8A98-819710C9AF30}" type="datetimeFigureOut">
              <a:rPr lang="bg-BG" smtClean="0"/>
              <a:t>28.08.18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E803-44CB-4BEC-A870-0D3198CB56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808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DFA82-A4A6-4E39-995D-B686DE60848D}" type="datetimeFigureOut">
              <a:rPr lang="pl-PL" smtClean="0"/>
              <a:t>28.08.2018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76009-E67B-4CC7-9970-DCC10154F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71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5.emf"/><Relationship Id="rId5" Type="http://schemas.openxmlformats.org/officeDocument/2006/relationships/image" Target="../media/image16.em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9.png"/><Relationship Id="rId5" Type="http://schemas.openxmlformats.org/officeDocument/2006/relationships/image" Target="../media/image27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2.emf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46.png"/><Relationship Id="rId5" Type="http://schemas.openxmlformats.org/officeDocument/2006/relationships/image" Target="../media/image32.emf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https://eiuc.org/signatures/logo-eiuc-sign.pn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57.jpeg"/><Relationship Id="rId11" Type="http://schemas.openxmlformats.org/officeDocument/2006/relationships/image" Target="../media/image61.jpeg"/><Relationship Id="rId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22.emf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409" y="1820254"/>
            <a:ext cx="9872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 CHILD </a:t>
            </a:r>
            <a:r>
              <a:rPr lang="en-US" sz="5400" spc="600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LEFT BEHIND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406" y="2995806"/>
            <a:ext cx="8892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Families not institutions – </a:t>
            </a:r>
          </a:p>
          <a:p>
            <a:r>
              <a:rPr lang="en-US" sz="32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EU external action championing children’s rights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07166" y="2823528"/>
            <a:ext cx="8852451" cy="25689"/>
          </a:xfrm>
          <a:prstGeom prst="line">
            <a:avLst/>
          </a:prstGeom>
          <a:ln w="28575">
            <a:solidFill>
              <a:srgbClr val="62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8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val 118"/>
          <p:cNvSpPr/>
          <p:nvPr/>
        </p:nvSpPr>
        <p:spPr>
          <a:xfrm>
            <a:off x="10828022" y="4062063"/>
            <a:ext cx="737593" cy="73759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10834161" y="2347133"/>
            <a:ext cx="737593" cy="73759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10874996" y="1134703"/>
            <a:ext cx="658963" cy="658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111401" y="1574531"/>
            <a:ext cx="2038492" cy="423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155946" y="1255582"/>
            <a:ext cx="2142254" cy="214225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ight Brace 93"/>
          <p:cNvSpPr/>
          <p:nvPr/>
        </p:nvSpPr>
        <p:spPr>
          <a:xfrm>
            <a:off x="4784863" y="929417"/>
            <a:ext cx="986827" cy="5435600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-3359580" y="-57990"/>
            <a:ext cx="1051560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HAITI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6" y="213171"/>
            <a:ext cx="683761" cy="68376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8246012" y="3932814"/>
            <a:ext cx="1681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JOIN FORCES TO CREATE A PLAN TO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TRANSFORM CARE AND END TRAFFICKING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80896" y="2507076"/>
            <a:ext cx="384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28418" y="3109784"/>
            <a:ext cx="384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GOVERNMENT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321741" y="2153560"/>
            <a:ext cx="160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6935" y="5056494"/>
            <a:ext cx="1700140" cy="891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509" y="1584797"/>
            <a:ext cx="19396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30,000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CHILDREN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LIVE IN APPROXIMATELY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750 ORPHANAGES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727" y="5152043"/>
            <a:ext cx="179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80%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NOT ORPHANS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157" y="3782179"/>
            <a:ext cx="1649137" cy="891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287" y="3856225"/>
            <a:ext cx="1768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85% UNREGISTERED</a:t>
            </a:r>
          </a:p>
        </p:txBody>
      </p:sp>
      <p:sp>
        <p:nvSpPr>
          <p:cNvPr id="23" name="Triangle 22"/>
          <p:cNvSpPr/>
          <p:nvPr/>
        </p:nvSpPr>
        <p:spPr>
          <a:xfrm rot="10800000">
            <a:off x="1068775" y="3510305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riangle 23"/>
          <p:cNvSpPr/>
          <p:nvPr/>
        </p:nvSpPr>
        <p:spPr>
          <a:xfrm rot="10800000">
            <a:off x="1056582" y="4775319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A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riangle 26"/>
          <p:cNvSpPr/>
          <p:nvPr/>
        </p:nvSpPr>
        <p:spPr>
          <a:xfrm rot="5400000">
            <a:off x="2456010" y="2192921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938434" y="1270234"/>
            <a:ext cx="2142254" cy="214225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43500" y="1633413"/>
            <a:ext cx="693296" cy="69329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27879" y="1485910"/>
            <a:ext cx="2291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27870" y="2385588"/>
            <a:ext cx="196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SEVERE ABUSE AND NEGLECT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17420" y="3804624"/>
            <a:ext cx="1981309" cy="891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08409" y="3930388"/>
            <a:ext cx="199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DRIVEN BY VOLUNTOURISM</a:t>
            </a:r>
          </a:p>
        </p:txBody>
      </p:sp>
      <p:sp>
        <p:nvSpPr>
          <p:cNvPr id="49" name="Triangle 48"/>
          <p:cNvSpPr/>
          <p:nvPr/>
        </p:nvSpPr>
        <p:spPr>
          <a:xfrm rot="10800000">
            <a:off x="3880931" y="3515717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81471" y="5056494"/>
            <a:ext cx="1999331" cy="891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13710" y="5152043"/>
            <a:ext cx="199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MANY ARE TRAFFICKED</a:t>
            </a:r>
          </a:p>
        </p:txBody>
      </p:sp>
      <p:sp>
        <p:nvSpPr>
          <p:cNvPr id="54" name="Triangle 53"/>
          <p:cNvSpPr/>
          <p:nvPr/>
        </p:nvSpPr>
        <p:spPr>
          <a:xfrm rot="10800000">
            <a:off x="3850714" y="4778223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A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514446" y="5837183"/>
            <a:ext cx="817277" cy="670900"/>
            <a:chOff x="6859589" y="5510131"/>
            <a:chExt cx="1096136" cy="899815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91568">
              <a:off x="6957749" y="5411971"/>
              <a:ext cx="899815" cy="109613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 rot="1881524">
              <a:off x="7080805" y="5533744"/>
              <a:ext cx="405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300979" y="1057289"/>
            <a:ext cx="271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$100 M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84368" y="1816018"/>
            <a:ext cx="2379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DONATED TO HAITIAN ORPHANAGES ANNUALY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riangle 80"/>
          <p:cNvSpPr/>
          <p:nvPr/>
        </p:nvSpPr>
        <p:spPr>
          <a:xfrm rot="10800000">
            <a:off x="9025056" y="1212591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98227" y="1778081"/>
            <a:ext cx="206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INSTITUTIONS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CLOSED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290943" y="3161686"/>
            <a:ext cx="185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OF CHILDREN SUCCESSFULLY REUNITED WITH THEIR FAMILIES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022093" y="1172047"/>
            <a:ext cx="719953" cy="599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792012" y="2428951"/>
            <a:ext cx="97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75%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47" y="1728567"/>
            <a:ext cx="377396" cy="377396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10387407" y="4902388"/>
            <a:ext cx="1634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PEOPLE TRAINED - SOCIAL WORKERS, POLICE OFFICERS, JUDGES, CIVIL SERVANTS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10786646" y="4183620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389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-874880" y="689913"/>
            <a:ext cx="1051560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595804" y="3066989"/>
            <a:ext cx="2015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PARENTS PLACE CHILDREN IN THE HOPE OF EDUCATION </a:t>
            </a:r>
          </a:p>
        </p:txBody>
      </p:sp>
      <p:sp>
        <p:nvSpPr>
          <p:cNvPr id="106" name="Triangle 105"/>
          <p:cNvSpPr/>
          <p:nvPr/>
        </p:nvSpPr>
        <p:spPr>
          <a:xfrm rot="10800000">
            <a:off x="6509210" y="2802901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5561951" y="174142"/>
            <a:ext cx="216825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COSTS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296412" y="4589022"/>
            <a:ext cx="271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$100 M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514048" y="5382875"/>
            <a:ext cx="2379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COULD EQUAL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770,000 CHILDREN IN SCHOOL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riangle 111"/>
          <p:cNvSpPr/>
          <p:nvPr/>
        </p:nvSpPr>
        <p:spPr>
          <a:xfrm rot="10800000">
            <a:off x="6514337" y="4250604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riangle 113"/>
          <p:cNvSpPr/>
          <p:nvPr/>
        </p:nvSpPr>
        <p:spPr>
          <a:xfrm rot="5400000">
            <a:off x="7620540" y="3290137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117355" y="289111"/>
            <a:ext cx="19255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EMERGING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+mn-ea"/>
                <a:cs typeface="+mn-cs"/>
              </a:rPr>
              <a:t>PRACTICE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10079459" y="132582"/>
            <a:ext cx="216825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OUTCOMES TO DATE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28418" y="3444152"/>
            <a:ext cx="384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CIVIL SOCIETY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88" y="4395064"/>
            <a:ext cx="1406225" cy="21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6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419371" y="4113873"/>
            <a:ext cx="3576577" cy="973331"/>
          </a:xfrm>
          <a:prstGeom prst="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9371" y="4104678"/>
            <a:ext cx="3576577" cy="973331"/>
          </a:xfrm>
          <a:prstGeom prst="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5" y="643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spc="300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OUTCOMES </a:t>
            </a:r>
            <a:r>
              <a:rPr lang="en-GB" sz="40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OF INSTITUTIONAL RESPONSES TO UNACCOMPANIED REFUGEE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74310-9815-401B-A5B4-5A35B782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933" y="1866144"/>
            <a:ext cx="11579087" cy="869152"/>
          </a:xfrm>
        </p:spPr>
        <p:txBody>
          <a:bodyPr numCol="6">
            <a:normAutofit/>
          </a:bodyPr>
          <a:lstStyle/>
          <a:p>
            <a:pPr marL="0" indent="0">
              <a:buNone/>
            </a:pPr>
            <a:r>
              <a:rPr lang="en-GB" sz="5400" dirty="0">
                <a:solidFill>
                  <a:schemeClr val="bg1"/>
                </a:solidFill>
              </a:rPr>
              <a:t>VILIFIED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399" y="4453085"/>
            <a:ext cx="36310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INDEFINITELY DETAINED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3946" y="3215544"/>
            <a:ext cx="4496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TRAFFICKED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5351" y="2412131"/>
            <a:ext cx="4650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PHYSICALLY ABUSED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4254" y="2753879"/>
            <a:ext cx="322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4187" y="4175846"/>
            <a:ext cx="3633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SUICIDAL</a:t>
            </a:r>
          </a:p>
        </p:txBody>
      </p:sp>
    </p:spTree>
    <p:extLst>
      <p:ext uri="{BB962C8B-B14F-4D97-AF65-F5344CB8AC3E}">
        <p14:creationId xmlns:p14="http://schemas.microsoft.com/office/powerpoint/2010/main" val="412064710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0043866" y="1052946"/>
            <a:ext cx="2300632" cy="495264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-3224322" y="13890"/>
            <a:ext cx="1051560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ERITREA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3" y="200680"/>
            <a:ext cx="675862" cy="6512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948" y="920193"/>
            <a:ext cx="4097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JOURNEY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RISK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&amp;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TRAUMA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3815575" y="1692446"/>
            <a:ext cx="355036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ENDABAGUNA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BORDER INSTITUTION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1353062" y="1308269"/>
            <a:ext cx="1792212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ERITREA</a:t>
            </a:r>
          </a:p>
        </p:txBody>
      </p:sp>
      <p:sp>
        <p:nvSpPr>
          <p:cNvPr id="13" name="Triangle 12"/>
          <p:cNvSpPr/>
          <p:nvPr/>
        </p:nvSpPr>
        <p:spPr>
          <a:xfrm rot="5400000">
            <a:off x="3165386" y="1787686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riangle 13"/>
          <p:cNvSpPr/>
          <p:nvPr/>
        </p:nvSpPr>
        <p:spPr>
          <a:xfrm rot="5400000">
            <a:off x="4044475" y="1773743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1384715" y="2173205"/>
            <a:ext cx="1792212" cy="244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HUMAN RIGHTS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ABUSES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95" y="2248584"/>
            <a:ext cx="1289299" cy="4501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217" y="2775871"/>
            <a:ext cx="522875" cy="4728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36393" y="1634456"/>
            <a:ext cx="375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ETHIOPIA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842736" y="4808928"/>
            <a:ext cx="2924295" cy="637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INDEFINITE CONSPCRIPTION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79" y="1738369"/>
            <a:ext cx="224508" cy="45606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24064" y="4909631"/>
            <a:ext cx="262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NO SUPERVISION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AT NIGHT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3596" y="5559805"/>
            <a:ext cx="28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HIGH RISK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ABUSE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37957" y="6005585"/>
            <a:ext cx="279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= COMPOUND TRAUMA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98885" y="2032713"/>
            <a:ext cx="2291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36" name="Oval 35"/>
          <p:cNvSpPr/>
          <p:nvPr/>
        </p:nvSpPr>
        <p:spPr>
          <a:xfrm>
            <a:off x="7461919" y="3324705"/>
            <a:ext cx="1490061" cy="149006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67247" y="3439509"/>
            <a:ext cx="1378043" cy="1517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473494" y="1658565"/>
            <a:ext cx="1490061" cy="149006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163998" y="1708482"/>
            <a:ext cx="1378043" cy="1239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473494" y="5031378"/>
            <a:ext cx="1490061" cy="149006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riangle 30"/>
          <p:cNvSpPr/>
          <p:nvPr/>
        </p:nvSpPr>
        <p:spPr>
          <a:xfrm rot="5400000">
            <a:off x="7047829" y="3906493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riangle 31"/>
          <p:cNvSpPr/>
          <p:nvPr/>
        </p:nvSpPr>
        <p:spPr>
          <a:xfrm rot="5400000">
            <a:off x="7047828" y="5679100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12" y="3512057"/>
            <a:ext cx="394480" cy="13774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95" y="5144619"/>
            <a:ext cx="394480" cy="1377447"/>
          </a:xfrm>
          <a:prstGeom prst="rect">
            <a:avLst/>
          </a:prstGeom>
        </p:spPr>
      </p:pic>
      <p:sp>
        <p:nvSpPr>
          <p:cNvPr id="39" name="Triangle 38"/>
          <p:cNvSpPr/>
          <p:nvPr/>
        </p:nvSpPr>
        <p:spPr>
          <a:xfrm rot="5400000">
            <a:off x="7079666" y="2219494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04707" y="2105438"/>
            <a:ext cx="153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80% MOVE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ON WITHIN ONE YEAR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84789" y="3471456"/>
            <a:ext cx="13478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CHILDREN IN SMALL GROUP HOMES: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60% MOVE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ON WITHIN ONE YEAR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85115" y="5208058"/>
            <a:ext cx="1360524" cy="1140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57861" y="5213117"/>
            <a:ext cx="139751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CHILDREN IN FOSTER CARE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40% MOVE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ON WITHIN ONE YEAR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05704" y="3373355"/>
            <a:ext cx="262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CHILDREN STAY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6 WEEKS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16610" y="1761477"/>
            <a:ext cx="262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ADULTS:</a:t>
            </a:r>
          </a:p>
        </p:txBody>
      </p:sp>
      <p:sp>
        <p:nvSpPr>
          <p:cNvPr id="62" name="Oval 61"/>
          <p:cNvSpPr/>
          <p:nvPr/>
        </p:nvSpPr>
        <p:spPr>
          <a:xfrm>
            <a:off x="10581626" y="547457"/>
            <a:ext cx="1111108" cy="11111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09921" y="858837"/>
            <a:ext cx="125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JOURNEY TO LIBYA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20741" y="2868862"/>
            <a:ext cx="936179" cy="894470"/>
            <a:chOff x="10308917" y="1641756"/>
            <a:chExt cx="936179" cy="894470"/>
          </a:xfrm>
        </p:grpSpPr>
        <p:sp>
          <p:nvSpPr>
            <p:cNvPr id="72" name="Oval 71"/>
            <p:cNvSpPr/>
            <p:nvPr/>
          </p:nvSpPr>
          <p:spPr>
            <a:xfrm>
              <a:off x="10328287" y="1641756"/>
              <a:ext cx="894470" cy="8944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308917" y="2083264"/>
              <a:ext cx="936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SLAVERY</a:t>
              </a: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896" y="1773070"/>
              <a:ext cx="298868" cy="27457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0345765" y="3905385"/>
            <a:ext cx="1655769" cy="1045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327698" y="4012605"/>
            <a:ext cx="1712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JOURNEY ACROSS THE MEDITERANEAN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321642" y="5049417"/>
            <a:ext cx="1625803" cy="1625803"/>
            <a:chOff x="10364561" y="-362677"/>
            <a:chExt cx="1498198" cy="1498198"/>
          </a:xfrm>
        </p:grpSpPr>
        <p:sp>
          <p:nvSpPr>
            <p:cNvPr id="82" name="Oval 81"/>
            <p:cNvSpPr/>
            <p:nvPr/>
          </p:nvSpPr>
          <p:spPr>
            <a:xfrm>
              <a:off x="10364561" y="-362677"/>
              <a:ext cx="1498198" cy="14981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60F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456895" y="-121743"/>
              <a:ext cx="13732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ESTIMATED 200 CHILDREN DIED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CROSSING THE MED IN THE FIRST 5 MONTHS OF 2017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205704" y="4243333"/>
            <a:ext cx="262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EXTREMELY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POOR CONDITIONS</a:t>
            </a:r>
          </a:p>
        </p:txBody>
      </p:sp>
      <p:sp>
        <p:nvSpPr>
          <p:cNvPr id="85" name="Triangle 84"/>
          <p:cNvSpPr/>
          <p:nvPr/>
        </p:nvSpPr>
        <p:spPr>
          <a:xfrm rot="10800000">
            <a:off x="5401209" y="4026573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605674" y="1788418"/>
            <a:ext cx="1156206" cy="978280"/>
            <a:chOff x="10268312" y="4620869"/>
            <a:chExt cx="1156206" cy="978280"/>
          </a:xfrm>
        </p:grpSpPr>
        <p:sp>
          <p:nvSpPr>
            <p:cNvPr id="96" name="Oval 95"/>
            <p:cNvSpPr/>
            <p:nvPr/>
          </p:nvSpPr>
          <p:spPr>
            <a:xfrm>
              <a:off x="10357276" y="4620869"/>
              <a:ext cx="978280" cy="9782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268312" y="5093361"/>
              <a:ext cx="11562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TRAFFICKING</a:t>
              </a: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860" y="4754259"/>
              <a:ext cx="369111" cy="339102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1090628" y="3978330"/>
            <a:ext cx="2291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37" y="1443133"/>
            <a:ext cx="1171121" cy="1860015"/>
          </a:xfrm>
          <a:prstGeom prst="rect">
            <a:avLst/>
          </a:prstGeom>
        </p:spPr>
      </p:pic>
      <p:sp>
        <p:nvSpPr>
          <p:cNvPr id="66" name="Triangle 65"/>
          <p:cNvSpPr/>
          <p:nvPr/>
        </p:nvSpPr>
        <p:spPr>
          <a:xfrm rot="5400000">
            <a:off x="9575864" y="3993727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riangle 66"/>
          <p:cNvSpPr/>
          <p:nvPr/>
        </p:nvSpPr>
        <p:spPr>
          <a:xfrm rot="5400000">
            <a:off x="9585949" y="5664217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riangle 67"/>
          <p:cNvSpPr/>
          <p:nvPr/>
        </p:nvSpPr>
        <p:spPr>
          <a:xfrm rot="5400000">
            <a:off x="9562707" y="2265834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6726354" y="431363"/>
            <a:ext cx="355036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WITHIN THE CAMPS </a:t>
            </a:r>
          </a:p>
        </p:txBody>
      </p:sp>
      <p:cxnSp>
        <p:nvCxnSpPr>
          <p:cNvPr id="65" name="Straight Connector 64"/>
          <p:cNvCxnSpPr>
            <a:stCxn id="67" idx="0"/>
          </p:cNvCxnSpPr>
          <p:nvPr/>
        </p:nvCxnSpPr>
        <p:spPr>
          <a:xfrm flipV="1">
            <a:off x="9833151" y="5776408"/>
            <a:ext cx="210715" cy="1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0"/>
          </p:cNvCxnSpPr>
          <p:nvPr/>
        </p:nvCxnSpPr>
        <p:spPr>
          <a:xfrm flipV="1">
            <a:off x="9823066" y="4105918"/>
            <a:ext cx="220800" cy="1"/>
          </a:xfrm>
          <a:prstGeom prst="line">
            <a:avLst/>
          </a:prstGeom>
          <a:ln w="28575">
            <a:solidFill>
              <a:srgbClr val="0084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9764076" y="2359901"/>
            <a:ext cx="220800" cy="1"/>
          </a:xfrm>
          <a:prstGeom prst="line">
            <a:avLst/>
          </a:prstGeom>
          <a:ln w="28575">
            <a:solidFill>
              <a:srgbClr val="0084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5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9580355" y="3028838"/>
            <a:ext cx="2445651" cy="3388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 rot="20910230">
            <a:off x="9450858" y="970309"/>
            <a:ext cx="817277" cy="727678"/>
            <a:chOff x="6859589" y="5433980"/>
            <a:chExt cx="1096136" cy="97596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91568">
              <a:off x="6957749" y="5411971"/>
              <a:ext cx="899815" cy="109613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 rot="1881524">
              <a:off x="7080806" y="5433980"/>
              <a:ext cx="405098" cy="78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7344467" y="5324498"/>
            <a:ext cx="1044060" cy="10440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299031" y="1779794"/>
            <a:ext cx="1044060" cy="10440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34020" y="1921785"/>
            <a:ext cx="1498927" cy="845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68209" y="3081354"/>
            <a:ext cx="1804949" cy="180494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-1968566" y="25752"/>
            <a:ext cx="13273549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ERITREA - THE ALTERNATIVE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263118"/>
            <a:ext cx="675862" cy="6512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2351" y="815861"/>
            <a:ext cx="2427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 VISION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OF HOPE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1456649" y="1484766"/>
            <a:ext cx="1792212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ERITREA</a:t>
            </a:r>
          </a:p>
        </p:txBody>
      </p:sp>
      <p:sp>
        <p:nvSpPr>
          <p:cNvPr id="10" name="Triangle 9"/>
          <p:cNvSpPr/>
          <p:nvPr/>
        </p:nvSpPr>
        <p:spPr>
          <a:xfrm rot="5400000">
            <a:off x="3376870" y="1939658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1362234" y="2315377"/>
            <a:ext cx="1792212" cy="244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HUMAN RIGHTS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ABUSES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1463003" y="4042301"/>
            <a:ext cx="1886261" cy="244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2178" y="2153501"/>
            <a:ext cx="2291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4640" y="1758004"/>
            <a:ext cx="375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ETHIOPIA</a:t>
            </a:r>
          </a:p>
        </p:txBody>
      </p:sp>
      <p:sp>
        <p:nvSpPr>
          <p:cNvPr id="16" name="Triangle 15"/>
          <p:cNvSpPr/>
          <p:nvPr/>
        </p:nvSpPr>
        <p:spPr>
          <a:xfrm rot="5400000">
            <a:off x="4149336" y="1939658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3779928" y="2050566"/>
            <a:ext cx="355036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ENDABAGUNA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BORDER INSTITUTION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245" y="3185344"/>
            <a:ext cx="522875" cy="47283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4510591" y="3514781"/>
            <a:ext cx="3550360" cy="1653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4319428" y="3588025"/>
            <a:ext cx="2526817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LENGTH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OF STAY: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0 NIGHTS</a:t>
            </a:r>
          </a:p>
        </p:txBody>
      </p:sp>
      <p:sp>
        <p:nvSpPr>
          <p:cNvPr id="23" name="Triangle 22"/>
          <p:cNvSpPr/>
          <p:nvPr/>
        </p:nvSpPr>
        <p:spPr>
          <a:xfrm rot="10800000">
            <a:off x="7669919" y="3031687"/>
            <a:ext cx="320723" cy="26651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95" y="2248584"/>
            <a:ext cx="1289299" cy="450197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842736" y="4808928"/>
            <a:ext cx="2924295" cy="637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INDEFINITE CONSPCRIPTION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90628" y="3978330"/>
            <a:ext cx="2291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79" y="1738369"/>
            <a:ext cx="224508" cy="456061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008798" y="718099"/>
            <a:ext cx="375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COSTS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01571" y="3981252"/>
            <a:ext cx="20797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FEWER CHILDREN TAKE THE DEADLY JOURNEY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CHILDREN IN CAMPS ARE PROTECTED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MORE LIKELY TO BE EDUCATED AND HAVE A BETTER FUTURE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82333" y="3156204"/>
            <a:ext cx="27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EFC+ FC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= $340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42124" y="1700382"/>
            <a:ext cx="22906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ENDABAGUNA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+ SMALL GROUP HOME = </a:t>
            </a: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$390</a:t>
            </a:r>
          </a:p>
        </p:txBody>
      </p:sp>
      <p:sp>
        <p:nvSpPr>
          <p:cNvPr id="39" name="Triangle 38"/>
          <p:cNvSpPr/>
          <p:nvPr/>
        </p:nvSpPr>
        <p:spPr>
          <a:xfrm rot="5400000">
            <a:off x="6810896" y="2255877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4467" y="2019336"/>
            <a:ext cx="2137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EMERGENCY FOSTER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CARE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98" y="1642000"/>
            <a:ext cx="366128" cy="1278447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7335705" y="3562156"/>
            <a:ext cx="1044060" cy="10440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04" y="3462534"/>
            <a:ext cx="366128" cy="127844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392738" y="5536173"/>
            <a:ext cx="1206969" cy="567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11" y="5207304"/>
            <a:ext cx="366128" cy="127844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284688" y="5543072"/>
            <a:ext cx="1473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KINSHIP CARE</a:t>
            </a:r>
          </a:p>
        </p:txBody>
      </p:sp>
      <p:sp>
        <p:nvSpPr>
          <p:cNvPr id="55" name="Triangle 54"/>
          <p:cNvSpPr/>
          <p:nvPr/>
        </p:nvSpPr>
        <p:spPr>
          <a:xfrm rot="10800000">
            <a:off x="10756572" y="1340634"/>
            <a:ext cx="260846" cy="2167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 rot="2914015">
            <a:off x="9503819" y="1370334"/>
            <a:ext cx="983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$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79091" y="3806606"/>
            <a:ext cx="1268618" cy="573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51020" y="3809369"/>
            <a:ext cx="143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FAMILY TRACING</a:t>
            </a:r>
          </a:p>
        </p:txBody>
      </p:sp>
      <p:sp>
        <p:nvSpPr>
          <p:cNvPr id="58" name="Triangle 57"/>
          <p:cNvSpPr/>
          <p:nvPr/>
        </p:nvSpPr>
        <p:spPr>
          <a:xfrm rot="10800000">
            <a:off x="7697373" y="4850666"/>
            <a:ext cx="320723" cy="26651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209921" y="5530212"/>
            <a:ext cx="1206969" cy="567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07963" y="5503825"/>
            <a:ext cx="1448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FOSTER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8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EU LEADERSHIP IN </a:t>
            </a:r>
            <a:r>
              <a:rPr lang="en-GB" sz="4000" spc="300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ENDING INSTITUTIONALISATION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183496"/>
            <a:ext cx="50774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REDIRECT FUNDING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2810" y="3659679"/>
            <a:ext cx="51584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ATTITUDES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4639" y="4821230"/>
            <a:ext cx="6516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PREVENT INCARCERATION</a:t>
            </a:r>
            <a:endParaRPr kumimoji="0" lang="en-GB" sz="2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1261" y="4493984"/>
            <a:ext cx="382253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INCLUSION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1340" y="2349656"/>
            <a:ext cx="437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LEAVE NO CHILD BEHIND</a:t>
            </a:r>
          </a:p>
        </p:txBody>
      </p:sp>
    </p:spTree>
    <p:extLst>
      <p:ext uri="{BB962C8B-B14F-4D97-AF65-F5344CB8AC3E}">
        <p14:creationId xmlns:p14="http://schemas.microsoft.com/office/powerpoint/2010/main" val="95770678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652" y="2492085"/>
            <a:ext cx="8905930" cy="1775115"/>
          </a:xfrm>
        </p:spPr>
        <p:txBody>
          <a:bodyPr>
            <a:normAutofit/>
          </a:bodyPr>
          <a:lstStyle/>
          <a:p>
            <a:r>
              <a:rPr lang="en-GB" sz="40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LET’S JOIN FORCES TO ENSURE ALL CHILDREN CAN </a:t>
            </a:r>
            <a:r>
              <a:rPr lang="en-GB" sz="4000" spc="300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FLOURISH</a:t>
            </a:r>
            <a:r>
              <a:rPr lang="en-GB" sz="40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IN </a:t>
            </a:r>
            <a:r>
              <a:rPr lang="en-GB" sz="4000" spc="300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FAMILIES</a:t>
            </a:r>
          </a:p>
        </p:txBody>
      </p:sp>
    </p:spTree>
    <p:extLst>
      <p:ext uri="{BB962C8B-B14F-4D97-AF65-F5344CB8AC3E}">
        <p14:creationId xmlns:p14="http://schemas.microsoft.com/office/powerpoint/2010/main" val="162451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B88C7FD8-381F-4C02-8661-D7990DEA8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72" y="639322"/>
            <a:ext cx="9356203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STRENGTHENING CHILD PROTECTION SYSTEMS </a:t>
            </a:r>
            <a:r>
              <a:rPr lang="en-GB" altLang="en-US" sz="4000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AROUND THE WORLD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spc="6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1600" spc="600" dirty="0">
                <a:solidFill>
                  <a:schemeClr val="bg1"/>
                </a:solidFill>
              </a:rPr>
              <a:t>(CHAIR) LOTTE KNUDSEN, MANAGING DIRECTOR, HUMAN RIGHTS, GLOBAL AND MULTILATERAL ISSUES, EUROPEAN EXTERNAL ACTION SERVICE</a:t>
            </a:r>
          </a:p>
          <a:p>
            <a:pPr marL="342900" indent="-342900">
              <a:spcBef>
                <a:spcPct val="0"/>
              </a:spcBef>
            </a:pPr>
            <a:endParaRPr lang="en-GB" altLang="en-US" sz="1600" spc="6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1600" spc="600" dirty="0">
                <a:solidFill>
                  <a:schemeClr val="bg1"/>
                </a:solidFill>
              </a:rPr>
              <a:t>ZORNITSA ROUSSINOVA, DEPUTY MINISTER OF LABOUR AND SOCIAL POLICY, BULGARIA</a:t>
            </a:r>
            <a:br>
              <a:rPr lang="en-GB" altLang="en-US" sz="1600" spc="600" dirty="0">
                <a:solidFill>
                  <a:schemeClr val="bg1"/>
                </a:solidFill>
              </a:rPr>
            </a:br>
            <a:endParaRPr lang="en-GB" altLang="en-US" sz="1600" spc="6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1600" spc="600" dirty="0">
                <a:solidFill>
                  <a:schemeClr val="bg1"/>
                </a:solidFill>
              </a:rPr>
              <a:t>AMBASSADOR HIS EXCELLENCY MR AMANDIN RUGIRA, AMBASSADOR OF THE REPUBLIC OF RWANDA TO BELGIUM, EU AND LUXEMBOURG</a:t>
            </a:r>
            <a:endParaRPr lang="en-GB" altLang="en-US" sz="1600" spc="6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342900" indent="-342900">
              <a:spcBef>
                <a:spcPct val="0"/>
              </a:spcBef>
            </a:pPr>
            <a:endParaRPr lang="en-GB" altLang="en-US" sz="1600" spc="6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1600" spc="600" dirty="0">
                <a:solidFill>
                  <a:schemeClr val="bg1"/>
                </a:solidFill>
              </a:rPr>
              <a:t>AARON GREENBERG, SENIOR REGIONAL ADVISOR FOR EUROPE AND CENTRAL ASIA, CHILD PROTECTION, UNICEF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48642" y="2082763"/>
            <a:ext cx="8057321" cy="26696"/>
          </a:xfrm>
          <a:prstGeom prst="line">
            <a:avLst/>
          </a:prstGeom>
          <a:ln w="28575">
            <a:solidFill>
              <a:srgbClr val="62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1245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68" y="148478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Deinstitutionalization in Bulgaria – significant change in the 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child care system  </a:t>
            </a:r>
            <a:endParaRPr lang="bg-BG" sz="36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230" y="5229200"/>
            <a:ext cx="8734734" cy="1561728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Ms. </a:t>
            </a:r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Zornitsa</a:t>
            </a:r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Roussinova</a:t>
            </a:r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Deputy Minister of </a:t>
            </a:r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Labour</a:t>
            </a:r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and Social Policy</a:t>
            </a:r>
            <a:endParaRPr lang="bg-BG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25" y="25573"/>
            <a:ext cx="2605145" cy="110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89" y="36427"/>
            <a:ext cx="1460819" cy="10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ildergebnis für eu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28" y="146860"/>
            <a:ext cx="1374733" cy="9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/>
          <a:stretch/>
        </p:blipFill>
        <p:spPr bwMode="auto">
          <a:xfrm>
            <a:off x="9846846" y="7499"/>
            <a:ext cx="2342729" cy="211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&amp;Rcy;&amp;iecy;&amp;zcy;&amp;ucy;&amp;lcy;&amp;tcy;&amp;acy;&amp;tcy; &amp;scy; &amp;icy;&amp;zcy;&amp;ocy;&amp;bcy;&amp;rcy;&amp;acy;&amp;zhcy;&amp;iecy;&amp;ncy;&amp;icy;&amp;iecy; &amp;zcy;&amp;acy; &amp;dcy;&amp;iecy;&amp;ts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19" y="3258296"/>
            <a:ext cx="4902226" cy="24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4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/>
          <a:stretch/>
        </p:blipFill>
        <p:spPr bwMode="auto">
          <a:xfrm>
            <a:off x="9618708" y="31034"/>
            <a:ext cx="2573292" cy="23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&amp;Rcy;&amp;iecy;&amp;zcy;&amp;ucy;&amp;lcy;&amp;tcy;&amp;acy;&amp;tcy; &amp;scy; &amp;icy;&amp;zcy;&amp;ocy;&amp;bcy;&amp;rcy;&amp;acy;&amp;zhcy;&amp;iecy;&amp;ncy;&amp;icy;&amp;iecy; &amp;zcy;&amp;acy; &amp;dcy;&amp;iecy;&amp;ts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60" y="3592722"/>
            <a:ext cx="3327411" cy="32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8" y="75429"/>
            <a:ext cx="2255777" cy="95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2300" b="1" dirty="0">
                <a:latin typeface="Century Gothic" panose="020B0502020202020204" pitchFamily="34" charset="0"/>
              </a:rPr>
              <a:t>Deinstitutionalization in Bulgaria - achievements</a:t>
            </a:r>
            <a:endParaRPr lang="bg-BG" sz="23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156584"/>
            <a:ext cx="8229600" cy="4925144"/>
          </a:xfrm>
        </p:spPr>
        <p:txBody>
          <a:bodyPr>
            <a:no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Reduction of the number of children in specialized institutions by 90%  - from 7 587 children in 2010 to 842 in April 2018;</a:t>
            </a:r>
          </a:p>
          <a:p>
            <a:pPr marL="0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Reduction of the specialized institutions for children by 75% - from 137 in 2010 to 33 in April 2018;</a:t>
            </a:r>
          </a:p>
          <a:p>
            <a:pPr marL="0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Closing of 104 specialized institutions for children, incl. all specialized institutions for children with disabilities and for children aged 4-7 years;</a:t>
            </a:r>
          </a:p>
          <a:p>
            <a:pPr marL="0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Establishment of 606 community based social </a:t>
            </a:r>
          </a:p>
          <a:p>
            <a:pPr marL="0" indent="0">
              <a:buNone/>
            </a:pPr>
            <a:r>
              <a:rPr lang="en-US" sz="1600" dirty="0">
                <a:latin typeface="Century Gothic" panose="020B0502020202020204" pitchFamily="34" charset="0"/>
              </a:rPr>
              <a:t>      services;</a:t>
            </a:r>
          </a:p>
          <a:p>
            <a:pPr marL="0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Measures for prevention of abandonment, </a:t>
            </a:r>
          </a:p>
          <a:p>
            <a:pPr marL="0" indent="0">
              <a:buNone/>
            </a:pPr>
            <a:r>
              <a:rPr lang="en-US" sz="1600" dirty="0">
                <a:latin typeface="Century Gothic" panose="020B0502020202020204" pitchFamily="34" charset="0"/>
              </a:rPr>
              <a:t>      reintegration in family environment and foster care;</a:t>
            </a:r>
          </a:p>
          <a:p>
            <a:pPr marL="0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Integrated services for early childhood</a:t>
            </a:r>
          </a:p>
          <a:p>
            <a:pPr marL="0" indent="0">
              <a:buNone/>
            </a:pPr>
            <a:r>
              <a:rPr lang="en-US" sz="1600" dirty="0">
                <a:latin typeface="Century Gothic" panose="020B0502020202020204" pitchFamily="34" charset="0"/>
              </a:rPr>
              <a:t>      development.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99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12" y="4185588"/>
            <a:ext cx="2704589" cy="26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2060"/>
            <a:ext cx="1999523" cy="85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dirty="0">
                <a:latin typeface="Century Gothic" panose="020B0502020202020204" pitchFamily="34" charset="0"/>
              </a:rPr>
            </a:br>
            <a:br>
              <a:rPr lang="en-US" sz="2000" dirty="0">
                <a:latin typeface="Century Gothic" panose="020B0502020202020204" pitchFamily="34" charset="0"/>
              </a:rPr>
            </a:b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b="1" dirty="0">
                <a:latin typeface="Century Gothic" panose="020B0502020202020204" pitchFamily="34" charset="0"/>
              </a:rPr>
              <a:t>Updated Action Plan for the implementation of the                    National Strategy “Vision for Deinstitutionalization of children                    in the Republic of Bulgaria”</a:t>
            </a:r>
            <a:endParaRPr lang="bg-BG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469" y="1340768"/>
            <a:ext cx="8683019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900" b="1" dirty="0">
                <a:latin typeface="Century Gothic" panose="020B0502020202020204" pitchFamily="34" charset="0"/>
              </a:rPr>
              <a:t>      6 main groups of measures </a:t>
            </a:r>
            <a:r>
              <a:rPr lang="en-US" sz="2900" dirty="0">
                <a:latin typeface="Century Gothic" panose="020B0502020202020204" pitchFamily="34" charset="0"/>
              </a:rPr>
              <a:t>to provide: </a:t>
            </a:r>
          </a:p>
          <a:p>
            <a:pPr marL="0" indent="0">
              <a:buNone/>
            </a:pPr>
            <a:endParaRPr lang="en-US" sz="2900" dirty="0">
              <a:latin typeface="Century Gothic" panose="020B0502020202020204" pitchFamily="34" charset="0"/>
            </a:endParaRPr>
          </a:p>
          <a:p>
            <a:pPr lvl="0"/>
            <a:r>
              <a:rPr lang="en-GB" sz="2900" dirty="0">
                <a:latin typeface="Century Gothic" panose="020B0502020202020204" pitchFamily="34" charset="0"/>
              </a:rPr>
              <a:t>Social and integrated services for early intervention and prevention in a family environment;</a:t>
            </a:r>
            <a:endParaRPr lang="bg-BG" sz="2900" dirty="0">
              <a:effectLst/>
              <a:latin typeface="Century Gothic" panose="020B0502020202020204" pitchFamily="34" charset="0"/>
            </a:endParaRPr>
          </a:p>
          <a:p>
            <a:pPr lvl="0"/>
            <a:r>
              <a:rPr lang="en-GB" sz="2900" dirty="0">
                <a:latin typeface="Century Gothic" panose="020B0502020202020204" pitchFamily="34" charset="0"/>
              </a:rPr>
              <a:t>Care in a family environment for children at risk who are not raised by their biological parents; </a:t>
            </a:r>
          </a:p>
          <a:p>
            <a:pPr lvl="0"/>
            <a:r>
              <a:rPr lang="en-GB" sz="2900" dirty="0">
                <a:latin typeface="Century Gothic" panose="020B0502020202020204" pitchFamily="34" charset="0"/>
              </a:rPr>
              <a:t>Social services and community support for children deprived of parental care and children who are leaving the care system;</a:t>
            </a:r>
            <a:endParaRPr lang="bg-BG" sz="2900" dirty="0">
              <a:effectLst/>
              <a:latin typeface="Century Gothic" panose="020B0502020202020204" pitchFamily="34" charset="0"/>
            </a:endParaRPr>
          </a:p>
          <a:p>
            <a:pPr lvl="0"/>
            <a:r>
              <a:rPr lang="en-GB" sz="2900" dirty="0">
                <a:latin typeface="Century Gothic" panose="020B0502020202020204" pitchFamily="34" charset="0"/>
              </a:rPr>
              <a:t>Integrated health and social services for children</a:t>
            </a:r>
          </a:p>
          <a:p>
            <a:pPr marL="0" indent="0">
              <a:buNone/>
            </a:pPr>
            <a:r>
              <a:rPr lang="en-GB" sz="2900" dirty="0">
                <a:latin typeface="Century Gothic" panose="020B0502020202020204" pitchFamily="34" charset="0"/>
              </a:rPr>
              <a:t>     with disabilities;</a:t>
            </a:r>
            <a:endParaRPr lang="bg-BG" sz="2900" dirty="0">
              <a:effectLst/>
              <a:latin typeface="Century Gothic" panose="020B0502020202020204" pitchFamily="34" charset="0"/>
            </a:endParaRPr>
          </a:p>
          <a:p>
            <a:pPr lvl="0"/>
            <a:r>
              <a:rPr lang="en-GB" sz="2900" dirty="0">
                <a:latin typeface="Century Gothic" panose="020B0502020202020204" pitchFamily="34" charset="0"/>
              </a:rPr>
              <a:t>Effectiveness of the system to guarantee the </a:t>
            </a:r>
          </a:p>
          <a:p>
            <a:pPr marL="0" indent="0">
              <a:buNone/>
            </a:pPr>
            <a:r>
              <a:rPr lang="en-GB" sz="2900" dirty="0">
                <a:latin typeface="Century Gothic" panose="020B0502020202020204" pitchFamily="34" charset="0"/>
              </a:rPr>
              <a:t>      children’s rights;</a:t>
            </a:r>
            <a:endParaRPr lang="bg-BG" sz="2900" dirty="0">
              <a:effectLst/>
              <a:latin typeface="Century Gothic" panose="020B0502020202020204" pitchFamily="34" charset="0"/>
            </a:endParaRPr>
          </a:p>
          <a:p>
            <a:pPr lvl="0"/>
            <a:r>
              <a:rPr lang="en-GB" sz="2900" dirty="0">
                <a:latin typeface="Century Gothic" panose="020B0502020202020204" pitchFamily="34" charset="0"/>
              </a:rPr>
              <a:t>Necessary infrastructure for the services for</a:t>
            </a:r>
          </a:p>
          <a:p>
            <a:pPr marL="0" indent="0">
              <a:buNone/>
            </a:pPr>
            <a:r>
              <a:rPr lang="en-GB" sz="2900" dirty="0">
                <a:latin typeface="Century Gothic" panose="020B0502020202020204" pitchFamily="34" charset="0"/>
              </a:rPr>
              <a:t>     children. </a:t>
            </a:r>
            <a:endParaRPr lang="bg-BG" sz="2900" dirty="0">
              <a:effectLst/>
              <a:latin typeface="Century Gothic" panose="020B0502020202020204" pitchFamily="34" charset="0"/>
            </a:endParaRP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/>
          <a:stretch/>
        </p:blipFill>
        <p:spPr bwMode="auto">
          <a:xfrm>
            <a:off x="9610002" y="0"/>
            <a:ext cx="2573292" cy="23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7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EB5A5E21-8896-452E-844A-F3CE099B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913" y="2113308"/>
            <a:ext cx="882594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spc="3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Irena ANDRASSY, Deputy Head of Cabinet for Commissioner Mimica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Martina &amp; Maicol, Youth representatives, Emerging Global Leaders Summit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Georgette MULHEIR, CEO, Lumos</a:t>
            </a:r>
            <a:endParaRPr lang="en-GB" altLang="en-US" sz="20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3913" y="1098405"/>
            <a:ext cx="9872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INTRODUCTION AND </a:t>
            </a:r>
            <a:r>
              <a:rPr lang="en-US" sz="5400" spc="300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OPENING REMARKS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3913" y="3075319"/>
            <a:ext cx="8057321" cy="26696"/>
          </a:xfrm>
          <a:prstGeom prst="line">
            <a:avLst/>
          </a:prstGeom>
          <a:ln w="28575">
            <a:solidFill>
              <a:srgbClr val="62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2546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  <a:ea typeface="Times New Roman"/>
                <a:cs typeface="Times New Roman"/>
              </a:rPr>
              <a:t>The Updated Plan foresees: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340768"/>
            <a:ext cx="8568952" cy="50405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en-GB" sz="2400" dirty="0">
                <a:latin typeface="Century Gothic" panose="020B0502020202020204" pitchFamily="34" charset="0"/>
                <a:ea typeface="Times New Roman"/>
                <a:cs typeface="Times New Roman"/>
              </a:rPr>
              <a:t>Financing</a:t>
            </a:r>
            <a:r>
              <a:rPr lang="bg-BG" sz="2400" dirty="0">
                <a:latin typeface="Century Gothic" panose="020B0502020202020204" pitchFamily="34" charset="0"/>
                <a:ea typeface="Times New Roman"/>
                <a:cs typeface="Times New Roman"/>
              </a:rPr>
              <a:t> </a:t>
            </a:r>
            <a:r>
              <a:rPr lang="en-GB" sz="2400" dirty="0">
                <a:latin typeface="Century Gothic" panose="020B0502020202020204" pitchFamily="34" charset="0"/>
                <a:ea typeface="Times New Roman"/>
                <a:cs typeface="Times New Roman"/>
              </a:rPr>
              <a:t>of the development </a:t>
            </a:r>
            <a:r>
              <a:rPr lang="en-GB" sz="2400" b="1" dirty="0">
                <a:latin typeface="Century Gothic" panose="020B0502020202020204" pitchFamily="34" charset="0"/>
                <a:ea typeface="Times New Roman"/>
                <a:cs typeface="Times New Roman"/>
              </a:rPr>
              <a:t>of 149 new services</a:t>
            </a:r>
            <a:r>
              <a:rPr lang="en-GB" sz="2400" dirty="0">
                <a:latin typeface="Century Gothic" panose="020B0502020202020204" pitchFamily="34" charset="0"/>
                <a:ea typeface="Times New Roman"/>
                <a:cs typeface="Times New Roman"/>
              </a:rPr>
              <a:t> </a:t>
            </a:r>
            <a:r>
              <a:rPr lang="en-GB" sz="2400" b="1" dirty="0">
                <a:latin typeface="Century Gothic" panose="020B0502020202020204" pitchFamily="34" charset="0"/>
                <a:ea typeface="Times New Roman"/>
                <a:cs typeface="Times New Roman"/>
              </a:rPr>
              <a:t>by 2025</a:t>
            </a:r>
            <a:r>
              <a:rPr lang="en-GB" sz="2400" dirty="0">
                <a:latin typeface="Century Gothic" panose="020B0502020202020204" pitchFamily="34" charset="0"/>
                <a:ea typeface="Times New Roman"/>
                <a:cs typeface="Times New Roman"/>
              </a:rPr>
              <a:t> </a:t>
            </a:r>
            <a:r>
              <a:rPr lang="en-GB" sz="2400" b="1" dirty="0">
                <a:latin typeface="Century Gothic" panose="020B0502020202020204" pitchFamily="34" charset="0"/>
                <a:ea typeface="Times New Roman"/>
                <a:cs typeface="Times New Roman"/>
              </a:rPr>
              <a:t>for 7,092 users</a:t>
            </a:r>
            <a:r>
              <a:rPr lang="en-GB" sz="2400" dirty="0">
                <a:latin typeface="Century Gothic" panose="020B0502020202020204" pitchFamily="34" charset="0"/>
                <a:ea typeface="Times New Roman"/>
                <a:cs typeface="Times New Roman"/>
              </a:rPr>
              <a:t>: </a:t>
            </a:r>
            <a:endParaRPr lang="bg-BG" sz="2400" dirty="0">
              <a:latin typeface="Century Gothic" panose="020B0502020202020204" pitchFamily="34" charset="0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n-US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n-GB" sz="2400" dirty="0">
                <a:latin typeface="Century Gothic" panose="020B0502020202020204" pitchFamily="34" charset="0"/>
                <a:ea typeface="Times New Roman"/>
                <a:cs typeface="Times New Roman"/>
              </a:rPr>
              <a:t>66 new community services and family support services for 6,262 users</a:t>
            </a:r>
            <a:r>
              <a:rPr lang="bg-BG" sz="2400" dirty="0">
                <a:latin typeface="Century Gothic" panose="020B0502020202020204" pitchFamily="34" charset="0"/>
                <a:ea typeface="Times New Roman"/>
                <a:cs typeface="Times New Roman"/>
              </a:rPr>
              <a:t>;</a:t>
            </a:r>
            <a:endParaRPr lang="en-US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n-GB" sz="2400" dirty="0">
                <a:latin typeface="Century Gothic" panose="020B0502020202020204" pitchFamily="34" charset="0"/>
                <a:ea typeface="Times New Roman"/>
                <a:cs typeface="Times New Roman"/>
              </a:rPr>
              <a:t>83 new residential-type services for 830 users</a:t>
            </a:r>
            <a:r>
              <a:rPr lang="bg-BG" sz="2400" dirty="0">
                <a:latin typeface="Century Gothic" panose="020B0502020202020204" pitchFamily="34" charset="0"/>
                <a:ea typeface="Times New Roman"/>
                <a:cs typeface="Times New Roman"/>
              </a:rPr>
              <a:t>.</a:t>
            </a:r>
            <a:endParaRPr lang="en-US" sz="24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308" y="0"/>
            <a:ext cx="2256692" cy="226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78" y="79816"/>
            <a:ext cx="1999523" cy="85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Image result for residential care for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4919081"/>
            <a:ext cx="2686432" cy="18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mes for care for child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75" y="4681257"/>
            <a:ext cx="2173213" cy="21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ndergarten child, nursery school child,teacher vector art illustr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52" y="4982441"/>
            <a:ext cx="2621698" cy="18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&amp;Rcy;&amp;iecy;&amp;zcy;&amp;ucy;&amp;lcy;&amp;tcy;&amp;acy;&amp;tcy; &amp;scy; &amp;icy;&amp;zcy;&amp;ocy;&amp;bcy;&amp;rcy;&amp;acy;&amp;zhcy;&amp;iecy;&amp;ncy;&amp;icy;&amp;iecy; &amp;zcy;&amp;acy; happy  chi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01" y="548680"/>
            <a:ext cx="399913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464" y="5026218"/>
            <a:ext cx="3024337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Thank you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 for your attention!</a:t>
            </a:r>
            <a:endParaRPr lang="bg-BG" sz="24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          Deinstitutionalization makes a change!</a:t>
            </a:r>
            <a:endParaRPr lang="bg-BG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aaleksandrova\Desktop\nina-pequena-con-cara-triste_1304-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548681"/>
            <a:ext cx="4090442" cy="27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013" y="24717"/>
            <a:ext cx="18049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2060"/>
            <a:ext cx="1999523" cy="85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&amp;Scy;&amp;vcy;&amp;hardcy;&amp;rcy;&amp;zcy;&amp;acy;&amp;ncy;&amp;o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1" y="4769626"/>
            <a:ext cx="165618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2" descr="Image result for good photos of Rw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323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766" y="1"/>
            <a:ext cx="3055233" cy="190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" y="-19051"/>
            <a:ext cx="2283480" cy="235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" y="2503445"/>
            <a:ext cx="12191593" cy="574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AU" sz="6400" b="1" kern="1300" spc="1467" dirty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  <a:cs typeface="Impact"/>
              </a:rPr>
              <a:t>No Child Left Behind: Families not institutions</a:t>
            </a:r>
          </a:p>
          <a:p>
            <a:pPr algn="ctr">
              <a:lnSpc>
                <a:spcPct val="85000"/>
              </a:lnSpc>
            </a:pPr>
            <a:endParaRPr lang="en-AU" sz="4800" b="1" kern="1300" spc="1467" dirty="0">
              <a:solidFill>
                <a:schemeClr val="bg2"/>
              </a:solidFill>
              <a:cs typeface="Impact"/>
            </a:endParaRPr>
          </a:p>
          <a:p>
            <a:pPr algn="ctr">
              <a:lnSpc>
                <a:spcPct val="85000"/>
              </a:lnSpc>
            </a:pPr>
            <a:r>
              <a:rPr lang="en-AU" sz="4800" kern="1300" spc="1467" dirty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  <a:cs typeface="Impact"/>
              </a:rPr>
              <a:t>Case of Rwanda</a:t>
            </a:r>
            <a:endParaRPr lang="en-US" sz="4800" kern="1300" spc="1467" dirty="0">
              <a:solidFill>
                <a:schemeClr val="accent1">
                  <a:lumMod val="40000"/>
                  <a:lumOff val="60000"/>
                </a:schemeClr>
              </a:solidFill>
              <a:latin typeface="Algerian" panose="04020705040A02060702" pitchFamily="82" charset="0"/>
              <a:cs typeface="Impact"/>
            </a:endParaRPr>
          </a:p>
          <a:p>
            <a:pPr algn="ctr">
              <a:lnSpc>
                <a:spcPct val="85000"/>
              </a:lnSpc>
            </a:pPr>
            <a:endParaRPr lang="en-US" sz="4800" kern="1300" spc="1467" dirty="0">
              <a:solidFill>
                <a:schemeClr val="accent1">
                  <a:lumMod val="60000"/>
                  <a:lumOff val="40000"/>
                </a:schemeClr>
              </a:solidFill>
              <a:cs typeface="Impact"/>
            </a:endParaRPr>
          </a:p>
          <a:p>
            <a:pPr algn="ctr">
              <a:lnSpc>
                <a:spcPct val="85000"/>
              </a:lnSpc>
            </a:pPr>
            <a:endParaRPr lang="en-US" sz="4800" kern="1300" spc="1467" dirty="0">
              <a:solidFill>
                <a:schemeClr val="accent1">
                  <a:lumMod val="60000"/>
                  <a:lumOff val="40000"/>
                </a:schemeClr>
              </a:solidFill>
              <a:cs typeface="Impact"/>
            </a:endParaRPr>
          </a:p>
          <a:p>
            <a:pPr algn="ctr">
              <a:lnSpc>
                <a:spcPct val="85000"/>
              </a:lnSpc>
            </a:pPr>
            <a:endParaRPr lang="en-US" sz="4800" kern="1300" spc="1467" dirty="0">
              <a:solidFill>
                <a:schemeClr val="accent1">
                  <a:lumMod val="60000"/>
                  <a:lumOff val="40000"/>
                </a:schemeClr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56775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" y="1"/>
            <a:ext cx="1214495" cy="6857999"/>
          </a:xfrm>
          <a:prstGeom prst="rect">
            <a:avLst/>
          </a:prstGeom>
          <a:pattFill prst="pct10">
            <a:fgClr>
              <a:srgbClr val="C8425D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527067" y="252181"/>
            <a:ext cx="9782333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Medium"/>
                <a:cs typeface="Franklin Gothic Medium"/>
              </a:rPr>
              <a:t> Background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527066" y="1200133"/>
            <a:ext cx="10304980" cy="54143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1867" dirty="0">
                <a:latin typeface="+mn-lt"/>
                <a:ea typeface="Microsoft YaHei" panose="020B0503020204020204" pitchFamily="34" charset="-122"/>
              </a:rPr>
              <a:t>In 2012 Rwanda recorded</a:t>
            </a:r>
            <a:r>
              <a:rPr lang="en-US" sz="1867" dirty="0">
                <a:latin typeface="+mn-lt"/>
              </a:rPr>
              <a:t> 3,323 children found in </a:t>
            </a:r>
            <a:r>
              <a:rPr lang="en-US" sz="1867" dirty="0">
                <a:solidFill>
                  <a:schemeClr val="tx1"/>
                </a:solidFill>
                <a:latin typeface="+mn-lt"/>
              </a:rPr>
              <a:t>33 institutions/orphanages</a:t>
            </a:r>
            <a:r>
              <a:rPr lang="en-US" sz="1867" dirty="0">
                <a:latin typeface="+mn-lt"/>
              </a:rPr>
              <a:t>. More than 70% had at least one parent and/or relatives (Survey on Institution Care in </a:t>
            </a:r>
            <a:r>
              <a:rPr lang="en-US" sz="1867">
                <a:latin typeface="+mn-lt"/>
              </a:rPr>
              <a:t>Rwanda/MIGEPROF-HHC 2012) </a:t>
            </a:r>
            <a:endParaRPr lang="en-US" sz="1867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1867" dirty="0">
                <a:latin typeface="+mn-lt"/>
                <a:ea typeface="Microsoft YaHei" panose="020B0503020204020204" pitchFamily="34" charset="-122"/>
              </a:rPr>
              <a:t>The same year (2012) the Government of Rwanda made a commitment to reintegrate children from orphanages into family based by adopting the </a:t>
            </a:r>
            <a:r>
              <a:rPr lang="en-US" altLang="en-US" sz="1867" dirty="0">
                <a:latin typeface="Franklin Gothic Book" panose="020B0503020102020204" pitchFamily="34" charset="0"/>
              </a:rPr>
              <a:t>Strategy for National Child Care Reform with the following goals:</a:t>
            </a:r>
          </a:p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n-US" altLang="en-US" sz="1867" dirty="0">
                <a:latin typeface="Franklin Gothic Book" panose="020B0503020102020204" pitchFamily="34" charset="0"/>
              </a:rPr>
              <a:t>Supporting vulnerable families to remain together</a:t>
            </a:r>
          </a:p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n-US" altLang="en-US" sz="1867" dirty="0">
                <a:latin typeface="Franklin Gothic Book" panose="020B0503020102020204" pitchFamily="34" charset="0"/>
              </a:rPr>
              <a:t>Promoting a positive Rwandan social value: families and communities to take responsibility for every child</a:t>
            </a:r>
          </a:p>
          <a:p>
            <a:pPr marL="285744" indent="-285744" algn="just">
              <a:buFont typeface="Wingdings" panose="05000000000000000000" pitchFamily="2" charset="2"/>
              <a:buChar char="q"/>
            </a:pPr>
            <a:r>
              <a:rPr lang="en-US" altLang="en-US" sz="1867" dirty="0">
                <a:latin typeface="Franklin Gothic Book" panose="020B0503020102020204" pitchFamily="34" charset="0"/>
              </a:rPr>
              <a:t>2013: With the support of USAID-DCOF and in partnership with UNICEF, HHC the </a:t>
            </a:r>
            <a:r>
              <a:rPr lang="en-US" altLang="en-US" sz="1867" dirty="0" err="1">
                <a:latin typeface="Franklin Gothic Book" panose="020B0503020102020204" pitchFamily="34" charset="0"/>
              </a:rPr>
              <a:t>Governement</a:t>
            </a:r>
            <a:r>
              <a:rPr lang="en-US" altLang="en-US" sz="1867" dirty="0">
                <a:latin typeface="Franklin Gothic Book" panose="020B0503020102020204" pitchFamily="34" charset="0"/>
              </a:rPr>
              <a:t> of Rwanda Launched the </a:t>
            </a:r>
            <a:r>
              <a:rPr lang="en-US" altLang="en-US" sz="1867" dirty="0" err="1">
                <a:latin typeface="Franklin Gothic Book" panose="020B0503020102020204" pitchFamily="34" charset="0"/>
              </a:rPr>
              <a:t>Tubarerere</a:t>
            </a:r>
            <a:r>
              <a:rPr lang="en-US" altLang="en-US" sz="1867" dirty="0">
                <a:latin typeface="Franklin Gothic Book" panose="020B0503020102020204" pitchFamily="34" charset="0"/>
              </a:rPr>
              <a:t> Mu </a:t>
            </a:r>
            <a:r>
              <a:rPr lang="en-US" altLang="en-US" sz="1867" dirty="0" err="1">
                <a:latin typeface="Franklin Gothic Book" panose="020B0503020102020204" pitchFamily="34" charset="0"/>
              </a:rPr>
              <a:t>Muryango</a:t>
            </a:r>
            <a:r>
              <a:rPr lang="en-US" altLang="en-US" sz="1867" dirty="0">
                <a:latin typeface="Franklin Gothic Book" panose="020B0503020102020204" pitchFamily="34" charset="0"/>
              </a:rPr>
              <a:t> </a:t>
            </a:r>
            <a:r>
              <a:rPr lang="en-US" altLang="en-US" sz="1867" dirty="0" err="1">
                <a:latin typeface="Franklin Gothic Book" panose="020B0503020102020204" pitchFamily="34" charset="0"/>
              </a:rPr>
              <a:t>Programme</a:t>
            </a:r>
            <a:r>
              <a:rPr lang="en-US" altLang="en-US" sz="1867" dirty="0">
                <a:latin typeface="Franklin Gothic Book" panose="020B0503020102020204" pitchFamily="34" charset="0"/>
              </a:rPr>
              <a:t> (Let’s raise children in Families! </a:t>
            </a:r>
            <a:r>
              <a:rPr lang="en-US" altLang="en-US" sz="1867" dirty="0" err="1">
                <a:latin typeface="Franklin Gothic Book" panose="020B0503020102020204" pitchFamily="34" charset="0"/>
              </a:rPr>
              <a:t>programme</a:t>
            </a:r>
            <a:r>
              <a:rPr lang="en-US" altLang="en-US" sz="1867" dirty="0">
                <a:latin typeface="Franklin Gothic Book" panose="020B0503020102020204" pitchFamily="34" charset="0"/>
              </a:rPr>
              <a:t>)/ </a:t>
            </a:r>
            <a:r>
              <a:rPr lang="en-US" altLang="en-US" sz="1867" b="1" dirty="0">
                <a:latin typeface="Franklin Gothic Book" panose="020B0503020102020204" pitchFamily="34" charset="0"/>
              </a:rPr>
              <a:t>TMM</a:t>
            </a:r>
          </a:p>
          <a:p>
            <a:pPr marL="0" indent="0" algn="just">
              <a:buNone/>
            </a:pPr>
            <a:r>
              <a:rPr lang="en-US" altLang="en-US" sz="1867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 The overall goals of TMM:</a:t>
            </a:r>
          </a:p>
          <a:p>
            <a:pPr marL="0" indent="0" algn="just">
              <a:buNone/>
            </a:pPr>
            <a:endParaRPr lang="en-US" altLang="en-US" sz="1867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67" dirty="0">
                <a:latin typeface="Garamond" panose="02020404030301010803" pitchFamily="18" charset="0"/>
              </a:rPr>
              <a:t>                             1.  </a:t>
            </a:r>
            <a:r>
              <a:rPr lang="en-US" altLang="en-US" sz="1867" dirty="0">
                <a:latin typeface="Franklin Gothic Book" panose="020B0503020102020204" pitchFamily="34" charset="0"/>
              </a:rPr>
              <a:t>Implement the Strategy for National Child Care Reform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67" dirty="0">
                <a:latin typeface="Franklin Gothic Book" panose="020B0503020102020204" pitchFamily="34" charset="0"/>
              </a:rPr>
              <a:t>                              2. Reintegration of children in families and community care and </a:t>
            </a:r>
            <a:r>
              <a:rPr lang="en-US" altLang="en-US" sz="1867" dirty="0">
                <a:latin typeface="+mn-lt"/>
              </a:rPr>
              <a:t>ensure     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67" dirty="0">
                <a:latin typeface="+mn-lt"/>
              </a:rPr>
              <a:t>                                   Rwandan children are supported by a strong child protection system</a:t>
            </a:r>
          </a:p>
          <a:p>
            <a:pPr marL="0" indent="0" algn="just">
              <a:buNone/>
            </a:pPr>
            <a:endParaRPr lang="en-US" altLang="en-US" sz="1867" dirty="0">
              <a:latin typeface="+mn-lt"/>
              <a:ea typeface="Microsoft YaHei" panose="020B0503020204020204" pitchFamily="34" charset="-122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sz="1867" b="1" dirty="0">
              <a:latin typeface="+mn-lt"/>
              <a:ea typeface="Microsoft YaHei" panose="020B0503020204020204" pitchFamily="34" charset="-122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40576" y="5693387"/>
            <a:ext cx="1109133" cy="61944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21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" y="1"/>
            <a:ext cx="1214495" cy="6857999"/>
          </a:xfrm>
          <a:prstGeom prst="rect">
            <a:avLst/>
          </a:prstGeom>
          <a:pattFill prst="pct10">
            <a:fgClr>
              <a:srgbClr val="C8425D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527067" y="252180"/>
            <a:ext cx="9782333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Medium"/>
                <a:cs typeface="Franklin Gothic Medium"/>
              </a:rPr>
              <a:t>Achievements made, challenges and </a:t>
            </a:r>
            <a:r>
              <a:rPr lang="en-US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Medium"/>
                <a:cs typeface="Franklin Gothic Medium"/>
              </a:rPr>
              <a:t>wayforward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214497" y="949808"/>
            <a:ext cx="10977503" cy="59081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Franklin Gothic Book" panose="020B0503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Achievements: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Franklin Gothic Book" panose="020B0503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3127 children safely reintegrated into families from 2012 to June 2018. Among these, 62 are children with disability (CWD);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Franklin Gothic Book" panose="020B0503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Establishment of various mechanisms to ensure sustainable placements, prevention and response to child protection concerns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latin typeface="Franklin Gothic Book" panose="020B0503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Programme</a:t>
            </a:r>
            <a:r>
              <a:rPr lang="en-US" altLang="en-US" sz="2400" dirty="0">
                <a:latin typeface="Franklin Gothic Book" panose="020B0503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Coordination Team comprised of public institutions and NGOs  </a:t>
            </a:r>
          </a:p>
          <a:p>
            <a:pPr marL="457189" lvl="1" indent="-457189">
              <a:buFont typeface="Wingdings" panose="05000000000000000000" pitchFamily="2" charset="2"/>
              <a:buChar char="ü"/>
            </a:pPr>
            <a:r>
              <a:rPr lang="en-US" altLang="en-US" dirty="0">
                <a:latin typeface="Franklin Gothic Book" panose="020B0503020102020204" pitchFamily="34" charset="0"/>
              </a:rPr>
              <a:t>Establishment of a professional social workforce comprised of social workers and psychologists </a:t>
            </a:r>
          </a:p>
          <a:p>
            <a:pPr marL="457189" lvl="1" indent="-457189">
              <a:buFont typeface="Wingdings" panose="05000000000000000000" pitchFamily="2" charset="2"/>
              <a:buChar char="ü"/>
            </a:pPr>
            <a:r>
              <a:rPr lang="en-US" altLang="en-US" dirty="0">
                <a:latin typeface="Franklin Gothic Book" panose="020B0503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Establishment of community-based child protection volunteers (29,674) known as “</a:t>
            </a:r>
            <a:r>
              <a:rPr lang="en-US" altLang="en-US" dirty="0" err="1">
                <a:latin typeface="Franklin Gothic Book" panose="020B0503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Inshuti</a:t>
            </a:r>
            <a:r>
              <a:rPr lang="en-US" altLang="en-US" dirty="0">
                <a:latin typeface="Franklin Gothic Book" panose="020B0503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altLang="en-US" dirty="0" err="1">
                <a:latin typeface="Franklin Gothic Book" panose="020B0503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z’Umuryango</a:t>
            </a:r>
            <a:r>
              <a:rPr lang="en-US" altLang="en-US" dirty="0">
                <a:latin typeface="Franklin Gothic Book" panose="020B0503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” (Friends of the Family) and </a:t>
            </a:r>
            <a:r>
              <a:rPr lang="en-US" altLang="en-US" dirty="0">
                <a:latin typeface="Franklin Gothic Book" panose="020B0503020102020204" pitchFamily="34" charset="0"/>
                <a:cs typeface="Garamond" panose="02020404030301010803" pitchFamily="18" charset="0"/>
              </a:rPr>
              <a:t>r</a:t>
            </a:r>
            <a:r>
              <a:rPr lang="en-US" altLang="en-US" dirty="0">
                <a:latin typeface="Franklin Gothic Book" panose="020B0503020102020204" pitchFamily="34" charset="0"/>
              </a:rPr>
              <a:t>ecruitment, training and accreditation of Foster Care Givers</a:t>
            </a:r>
          </a:p>
          <a:p>
            <a:pPr marL="0" indent="0" algn="just">
              <a:buNone/>
            </a:pPr>
            <a:r>
              <a:rPr lang="en-US" altLang="en-US" sz="2400" b="1" dirty="0">
                <a:latin typeface="+mn-lt"/>
                <a:ea typeface="Microsoft YaHei" panose="020B0503020204020204" pitchFamily="34" charset="-122"/>
              </a:rPr>
              <a:t>Challenges and Way forward: </a:t>
            </a:r>
            <a:r>
              <a:rPr lang="en-US" altLang="en-US" sz="2400" dirty="0">
                <a:latin typeface="Franklin Gothic Book" panose="020B0503020102020204" pitchFamily="34" charset="0"/>
                <a:ea typeface="Microsoft YaHei" panose="020B0503020204020204" pitchFamily="34" charset="-122"/>
              </a:rPr>
              <a:t>T</a:t>
            </a:r>
            <a:r>
              <a:rPr lang="en-US" altLang="en-US" sz="2400" dirty="0">
                <a:latin typeface="Franklin Gothic Book" panose="020B0503020102020204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here are limited services and skilled for workforce to provide services to CWD however moving forward there is a plan to engage in modeling reintegration of CWD in two institutions and hope to scale up.</a:t>
            </a:r>
            <a:endParaRPr lang="en-US" altLang="en-US" sz="2400" b="1" dirty="0">
              <a:latin typeface="+mn-lt"/>
              <a:ea typeface="Microsoft YaHei" panose="020B0503020204020204" pitchFamily="34" charset="-122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sz="1867" b="1" dirty="0">
              <a:latin typeface="+mn-lt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8976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36017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148" b="1" dirty="0">
                <a:solidFill>
                  <a:schemeClr val="bg1"/>
                </a:solidFill>
              </a:rPr>
              <a:t>Children placed by type of placement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3811" y="1681478"/>
            <a:ext cx="3868112" cy="82288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2153811" y="2504368"/>
            <a:ext cx="3868112" cy="3686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4013" y="1681478"/>
            <a:ext cx="3885963" cy="82288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4" name="Content Placeholder 5"/>
          <p:cNvSpPr>
            <a:spLocks noGrp="1"/>
          </p:cNvSpPr>
          <p:nvPr>
            <p:ph sz="quarter" idx="4"/>
          </p:nvPr>
        </p:nvSpPr>
        <p:spPr>
          <a:xfrm>
            <a:off x="6154013" y="2504368"/>
            <a:ext cx="3885963" cy="36860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4</a:t>
            </a: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0" y="1360176"/>
          <a:ext cx="12192000" cy="549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2" y="1416050"/>
          <a:ext cx="12191999" cy="544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2787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566" y="2728686"/>
            <a:ext cx="10972799" cy="3727269"/>
          </a:xfrm>
        </p:spPr>
        <p:txBody>
          <a:bodyPr>
            <a:normAutofit lnSpcReduction="10000"/>
          </a:bodyPr>
          <a:lstStyle/>
          <a:p>
            <a:r>
              <a:rPr lang="en-US" sz="3467" dirty="0"/>
              <a:t>“The reintegration of thousands orphans into foster or an adoptive family was a success thanks to country’s tradition to recognize a child as a product of the whole society” </a:t>
            </a:r>
          </a:p>
          <a:p>
            <a:r>
              <a:rPr lang="en-US" sz="3467" dirty="0"/>
              <a:t>Said by First Lady Jeannette </a:t>
            </a:r>
            <a:r>
              <a:rPr lang="en-US" sz="3467" dirty="0" err="1"/>
              <a:t>Kagame</a:t>
            </a:r>
            <a:r>
              <a:rPr lang="en-US" sz="3467" dirty="0"/>
              <a:t> during the Global First Ladies Alliance gathered in New York in September, 2017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791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23571" y="2159000"/>
            <a:ext cx="9929283" cy="2144184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05820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54F6B1AC-A090-42AE-95F1-C917886D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312" y="2718242"/>
            <a:ext cx="9144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LUNCH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037452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AC715CF5-7734-4A1D-AF73-80CF3D2BE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14376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HUMAN AND FINANCIAL COST OF </a:t>
            </a:r>
            <a:r>
              <a:rPr lang="en-GB" altLang="en-US" sz="3600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INSTITUTIONALISATION</a:t>
            </a:r>
            <a:endParaRPr lang="en-GB" altLang="en-US" sz="36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PROF. CHARLES ZEANAH, MARY SELLARS-POLCHOW CHAIR IN PSYCHIATRY; VICE CHAIR, CHILD &amp; ADOLESCENT PSYCHIATRY, TULANE UNIVERSITY SCHOOL OF MEDICINE (VIA FILM)</a:t>
            </a:r>
            <a:br>
              <a:rPr lang="en-GB" altLang="en-US" sz="2000" dirty="0">
                <a:solidFill>
                  <a:schemeClr val="bg1"/>
                </a:solidFill>
                <a:latin typeface="+mn-lt"/>
              </a:rPr>
            </a:br>
            <a:endParaRPr lang="en-GB" alt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PROF. MANFRED NOWAK, INDEPENDENT EXPERT LEADING THE UN GLOBAL STUDY CHILDREN DEPRIVED OF LIBERTY</a:t>
            </a:r>
            <a:br>
              <a:rPr lang="en-GB" altLang="en-US" sz="2000" dirty="0">
                <a:solidFill>
                  <a:schemeClr val="bg1"/>
                </a:solidFill>
                <a:latin typeface="+mn-lt"/>
              </a:rPr>
            </a:br>
            <a:endParaRPr lang="en-GB" alt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MIHAELA IVANOVA, SELF-ADVOCATE, REPRESENTATIVE, EMERGING GLOBAL LEADERS SUMMIT</a:t>
            </a:r>
            <a:endParaRPr lang="en-GB" altLang="en-US" sz="20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ABB635-2BFB-4D86-897C-A1A3C0D26AE7}"/>
              </a:ext>
            </a:extLst>
          </p:cNvPr>
          <p:cNvCxnSpPr/>
          <p:nvPr/>
        </p:nvCxnSpPr>
        <p:spPr>
          <a:xfrm>
            <a:off x="1981465" y="1968895"/>
            <a:ext cx="8057321" cy="26696"/>
          </a:xfrm>
          <a:prstGeom prst="line">
            <a:avLst/>
          </a:prstGeom>
          <a:ln w="28575">
            <a:solidFill>
              <a:srgbClr val="62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999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EFD9BD47-68D9-4044-B209-EBAE29C8D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165" y="2413444"/>
            <a:ext cx="742121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(Chair) Georgette MULHEIR, CEO, Lumos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Neven MIMICA, European Commissioner for International Cooperation and Development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Christos STYLIANIDES, European Commissioner for Humanitarian Aid &amp; Crisis Management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J.K. ROWLING, author, Founder and Life President Lumos</a:t>
            </a:r>
            <a:endParaRPr lang="en-GB" alt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7165" y="1067029"/>
            <a:ext cx="9872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 CHILD </a:t>
            </a:r>
            <a:r>
              <a:rPr lang="en-US" sz="5400" spc="300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LEFT BEHIND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26435" y="2102223"/>
            <a:ext cx="8057321" cy="26696"/>
          </a:xfrm>
          <a:prstGeom prst="line">
            <a:avLst/>
          </a:prstGeom>
          <a:ln w="28575">
            <a:solidFill>
              <a:srgbClr val="62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130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AC715CF5-7734-4A1D-AF73-80CF3D2BE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14376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HUMAN AND FINANCIAL COST OF </a:t>
            </a:r>
            <a:r>
              <a:rPr lang="en-GB" altLang="en-US" sz="3600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INSTITUTIONALISATION</a:t>
            </a:r>
            <a:endParaRPr lang="en-GB" altLang="en-US" sz="36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PROF. CHARLES ZEANAH, MARY SELLARS-POLCHOW CHAIR IN PSYCHIATRY; VICE CHAIR, CHILD &amp; ADOLESCENT PSYCHIATRY, TULANE UNIVERSITY SCHOOL OF MEDICINE (VIA FILM)</a:t>
            </a:r>
            <a:br>
              <a:rPr lang="en-GB" altLang="en-US" sz="2000" dirty="0">
                <a:solidFill>
                  <a:schemeClr val="bg1"/>
                </a:solidFill>
                <a:latin typeface="+mn-lt"/>
              </a:rPr>
            </a:br>
            <a:endParaRPr lang="en-GB" alt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PROF. MANFRED NOWAK, INDEPENDENT EXPERT LEADING THE UN GLOBAL STUDY CHILDREN DEPRIVED OF LIBERTY</a:t>
            </a:r>
            <a:br>
              <a:rPr lang="en-GB" altLang="en-US" sz="2000" dirty="0">
                <a:solidFill>
                  <a:schemeClr val="bg1"/>
                </a:solidFill>
                <a:latin typeface="+mn-lt"/>
              </a:rPr>
            </a:br>
            <a:endParaRPr lang="en-GB" alt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MIHAELA IVANOVA, SELF-ADVOCATE, REPRESENTATIVE, EMERGING GLOBAL LEADERS SUMMIT</a:t>
            </a:r>
            <a:endParaRPr lang="en-GB" altLang="en-US" sz="20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ABB635-2BFB-4D86-897C-A1A3C0D26AE7}"/>
              </a:ext>
            </a:extLst>
          </p:cNvPr>
          <p:cNvCxnSpPr/>
          <p:nvPr/>
        </p:nvCxnSpPr>
        <p:spPr>
          <a:xfrm>
            <a:off x="1981465" y="1968895"/>
            <a:ext cx="8057321" cy="26696"/>
          </a:xfrm>
          <a:prstGeom prst="line">
            <a:avLst/>
          </a:prstGeom>
          <a:ln w="28575">
            <a:solidFill>
              <a:srgbClr val="62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12474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Łukasz\Downloads\picture-flyer-notext (1)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49"/>
          <a:stretch/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9294" y="1262721"/>
            <a:ext cx="8253412" cy="1714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latin typeface="Cambria" panose="02040503050406030204" pitchFamily="18" charset="0"/>
                <a:ea typeface="MS PGothic" pitchFamily="34" charset="-128"/>
              </a:rPr>
              <a:t>The Global Study on Children Deprived of Liberty and Institutionalisation </a:t>
            </a:r>
            <a:endParaRPr lang="pl-PL" sz="4800" b="1" dirty="0">
              <a:solidFill>
                <a:prstClr val="black"/>
              </a:solidFill>
              <a:latin typeface="Cambria" panose="02040503050406030204" pitchFamily="18" charset="0"/>
              <a:ea typeface="MS PGothic" pitchFamily="34" charset="-128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2209801" y="3917777"/>
            <a:ext cx="7859713" cy="172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63706" y="3505684"/>
            <a:ext cx="8880920" cy="309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No Child Left Behind: Families not institutions</a:t>
            </a:r>
          </a:p>
          <a:p>
            <a:pPr algn="ctr">
              <a:buNone/>
            </a:pPr>
            <a:r>
              <a:rPr lang="en-US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EU external action championing children’s rights</a:t>
            </a:r>
          </a:p>
          <a:p>
            <a:pPr algn="ctr">
              <a:buNone/>
            </a:pPr>
            <a:r>
              <a:rPr lang="en-US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Brussels, </a:t>
            </a:r>
            <a:r>
              <a:rPr lang="it-IT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15 June 2018</a:t>
            </a:r>
          </a:p>
          <a:p>
            <a:pPr algn="ctr">
              <a:buNone/>
            </a:pPr>
            <a:endParaRPr lang="en-US" altLang="it-IT" sz="1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>
              <a:buNone/>
            </a:pPr>
            <a:r>
              <a:rPr lang="en-US" altLang="it-IT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MANFRED NOWAK</a:t>
            </a:r>
            <a:br>
              <a:rPr lang="en-US" altLang="it-IT" b="1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Independent Expert leading the UN Global Study on Children Deprived of Liberty</a:t>
            </a:r>
            <a:br>
              <a:rPr lang="de-DE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Professor of International Human Rights, University of Vienna</a:t>
            </a:r>
            <a:br>
              <a:rPr lang="de-DE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pl-PL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Director of the Ludwig Boltzmann Institute of Human Rights</a:t>
            </a:r>
            <a:br>
              <a:rPr lang="de-DE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Secretary General of 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</a:rPr>
              <a:t>European Inter-University Centre</a:t>
            </a:r>
            <a:br>
              <a:rPr lang="pl-PL" sz="18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</a:rPr>
              <a:t>for Human Rights and </a:t>
            </a:r>
            <a:r>
              <a:rPr lang="en-US" sz="1800" dirty="0" err="1">
                <a:solidFill>
                  <a:prstClr val="black"/>
                </a:solidFill>
                <a:latin typeface="Cambria" panose="02040503050406030204" pitchFamily="18" charset="0"/>
              </a:rPr>
              <a:t>Democratisation</a:t>
            </a:r>
            <a:r>
              <a:rPr lang="pl-PL" sz="1800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pl-PL" sz="1800" dirty="0" err="1">
                <a:solidFill>
                  <a:prstClr val="black"/>
                </a:solidFill>
                <a:latin typeface="Cambria" panose="02040503050406030204" pitchFamily="18" charset="0"/>
              </a:rPr>
              <a:t>Venice</a:t>
            </a:r>
            <a:endParaRPr lang="en-US" altLang="it-IT" sz="1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AutoShape 2" descr="SP Logo black - englis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AutoShape 4" descr="SP Logo black - english"/>
          <p:cNvSpPr>
            <a:spLocks noChangeAspect="1" noChangeArrowheads="1"/>
          </p:cNvSpPr>
          <p:nvPr/>
        </p:nvSpPr>
        <p:spPr bwMode="auto">
          <a:xfrm>
            <a:off x="1831975" y="-366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Picture 5" descr="C:\Users\Łukasz\Desktop\Children Deprived of Liberty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5522320"/>
            <a:ext cx="3508669" cy="15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IM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77512"/>
            <a:ext cx="20383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2978" y="227498"/>
            <a:ext cx="1873356" cy="507227"/>
          </a:xfrm>
          <a:prstGeom prst="rect">
            <a:avLst/>
          </a:prstGeom>
        </p:spPr>
      </p:pic>
      <p:pic>
        <p:nvPicPr>
          <p:cNvPr id="16" name="Picture 15" descr="logo"/>
          <p:cNvPicPr/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10" y="160338"/>
            <a:ext cx="1900555" cy="567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91297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Łukasz\Downloads\picture-flyer-notext (1)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49"/>
          <a:stretch/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52650" y="188641"/>
            <a:ext cx="7886700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Background</a:t>
            </a: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7528" y="2799747"/>
            <a:ext cx="8659812" cy="2886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it-IT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1996:</a:t>
            </a: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altLang="it-IT" sz="1800" i="1" dirty="0">
                <a:solidFill>
                  <a:prstClr val="black"/>
                </a:solidFill>
                <a:latin typeface="Cambria" panose="02040503050406030204" pitchFamily="18" charset="0"/>
              </a:rPr>
              <a:t>UN Report on the Impact of Armed Conflict on Children</a:t>
            </a: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 by </a:t>
            </a:r>
            <a:r>
              <a:rPr lang="en-US" altLang="it-IT" sz="1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Graça</a:t>
            </a:r>
            <a:r>
              <a:rPr lang="en-US" altLang="it-IT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altLang="it-IT" sz="1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Mache</a:t>
            </a:r>
            <a:r>
              <a:rPr lang="en-US" altLang="it-IT" sz="1800" dirty="0" err="1">
                <a:solidFill>
                  <a:prstClr val="black"/>
                </a:solidFill>
                <a:latin typeface="Cambria" panose="02040503050406030204" pitchFamily="18" charset="0"/>
              </a:rPr>
              <a:t>l</a:t>
            </a: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 leading to the appointment of a </a:t>
            </a:r>
            <a:r>
              <a:rPr lang="en-US" altLang="it-IT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Special Representative of the Secretary-General on Children in Armed Conflict,</a:t>
            </a: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 Leila </a:t>
            </a:r>
            <a:r>
              <a:rPr lang="en-US" altLang="it-IT" sz="1800" dirty="0" err="1">
                <a:solidFill>
                  <a:prstClr val="black"/>
                </a:solidFill>
                <a:latin typeface="Cambria" panose="02040503050406030204" pitchFamily="18" charset="0"/>
              </a:rPr>
              <a:t>Zerrougui</a:t>
            </a: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 (2012-2017), Virginia Gamba (since 2017);</a:t>
            </a:r>
          </a:p>
          <a:p>
            <a:pPr>
              <a:defRPr/>
            </a:pPr>
            <a:r>
              <a:rPr lang="en-US" altLang="it-IT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2006: </a:t>
            </a:r>
            <a:r>
              <a:rPr lang="en-US" altLang="it-IT" sz="1800" i="1" dirty="0">
                <a:solidFill>
                  <a:prstClr val="black"/>
                </a:solidFill>
                <a:latin typeface="Cambria" panose="02040503050406030204" pitchFamily="18" charset="0"/>
              </a:rPr>
              <a:t>United Nations Study on Violence against Children </a:t>
            </a: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by </a:t>
            </a:r>
            <a:r>
              <a:rPr lang="en-US" altLang="it-IT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Paulo </a:t>
            </a:r>
            <a:r>
              <a:rPr lang="en-US" altLang="it-IT" sz="1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Sérgio</a:t>
            </a:r>
            <a:r>
              <a:rPr lang="en-US" altLang="it-IT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altLang="it-IT" sz="1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Pinheiro</a:t>
            </a: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 leading to the appointment of a </a:t>
            </a:r>
            <a:r>
              <a:rPr lang="en-US" altLang="it-IT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Special Representative of the Secretary-General on Violence Against Children, </a:t>
            </a: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Marta Santos </a:t>
            </a:r>
            <a:r>
              <a:rPr lang="en-US" altLang="it-IT" sz="1800" dirty="0" err="1">
                <a:solidFill>
                  <a:prstClr val="black"/>
                </a:solidFill>
                <a:latin typeface="Cambria" panose="02040503050406030204" pitchFamily="18" charset="0"/>
              </a:rPr>
              <a:t>Pais</a:t>
            </a:r>
            <a:r>
              <a:rPr lang="en-US" altLang="it-IT" sz="18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endParaRPr lang="en-US" sz="1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General Assembly Resolution 69/157 of 18 December 2014:</a:t>
            </a:r>
            <a:br>
              <a:rPr lang="en-US" sz="1800" b="1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</a:rPr>
              <a:t>invited the </a:t>
            </a:r>
            <a:r>
              <a:rPr lang="en-US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UN Secretary-General 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</a:rPr>
              <a:t>to commission an in-depth Global Study on Children Deprived of Liberty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</a:rPr>
              <a:t>25 October 2016: </a:t>
            </a:r>
            <a:r>
              <a:rPr lang="en-US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Manfred Nowak 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</a:rPr>
              <a:t>was appointed</a:t>
            </a:r>
            <a:br>
              <a:rPr lang="pl-PL" sz="18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</a:rPr>
              <a:t>as </a:t>
            </a:r>
            <a:r>
              <a:rPr lang="en-US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Independent Expert 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</a:rPr>
              <a:t>leading the Global Study</a:t>
            </a:r>
          </a:p>
          <a:p>
            <a:pPr>
              <a:defRPr/>
            </a:pPr>
            <a:endParaRPr lang="en-US" sz="1800" dirty="0">
              <a:solidFill>
                <a:srgbClr val="636462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1800" dirty="0">
              <a:solidFill>
                <a:srgbClr val="636462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2000" dirty="0">
              <a:solidFill>
                <a:srgbClr val="636462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052737"/>
            <a:ext cx="4389537" cy="153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Łukasz\Desktop\Children Deprived of Liberty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5522320"/>
            <a:ext cx="3508669" cy="15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9671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Łukasz\Downloads\picture-flyer-notext (1)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49"/>
          <a:stretch/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3889" y="476672"/>
            <a:ext cx="8605837" cy="6492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4000" b="1" dirty="0">
                <a:latin typeface="Cambria" panose="02040503050406030204" pitchFamily="18" charset="0"/>
                <a:ea typeface="+mn-ea"/>
                <a:cs typeface="+mn-cs"/>
              </a:rPr>
              <a:t>Why a UN Global Study on Children Deprived of Liberty?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71465" y="1700068"/>
            <a:ext cx="9081393" cy="2318930"/>
          </a:xfrm>
        </p:spPr>
        <p:txBody>
          <a:bodyPr>
            <a:normAutofit/>
          </a:bodyPr>
          <a:lstStyle/>
          <a:p>
            <a:pPr marL="514350" indent="-285750"/>
            <a:r>
              <a:rPr lang="it-IT" altLang="it-IT" sz="1800" b="1" dirty="0">
                <a:latin typeface="Cambria" panose="02040503050406030204" pitchFamily="18" charset="0"/>
                <a:ea typeface="SimSun" pitchFamily="2" charset="-122"/>
              </a:rPr>
              <a:t>UN Convention on the Rights of the Child</a:t>
            </a:r>
            <a:r>
              <a:rPr lang="it-IT" altLang="it-IT" sz="1800" dirty="0">
                <a:latin typeface="Cambria" panose="02040503050406030204" pitchFamily="18" charset="0"/>
                <a:ea typeface="SimSun" pitchFamily="2" charset="-122"/>
              </a:rPr>
              <a:t>: </a:t>
            </a:r>
            <a:r>
              <a:rPr lang="en-US" altLang="it-IT" sz="1800" dirty="0">
                <a:latin typeface="Cambria" panose="02040503050406030204" pitchFamily="18" charset="0"/>
                <a:ea typeface="SimSun" pitchFamily="2" charset="-122"/>
              </a:rPr>
              <a:t>Deprivation</a:t>
            </a:r>
            <a:r>
              <a:rPr lang="it-IT" altLang="it-IT" sz="1800" dirty="0">
                <a:latin typeface="Cambria" panose="02040503050406030204" pitchFamily="18" charset="0"/>
                <a:ea typeface="SimSun" pitchFamily="2" charset="-122"/>
              </a:rPr>
              <a:t> of Liberty of Children only as a measure of last resort, and in exceptional circumstances if absolutely necessary, only for the shortest period of time.</a:t>
            </a:r>
            <a:br>
              <a:rPr lang="pl-PL" altLang="it-IT" sz="1800" dirty="0">
                <a:latin typeface="Cambria" panose="02040503050406030204" pitchFamily="18" charset="0"/>
                <a:ea typeface="SimSun" pitchFamily="2" charset="-122"/>
              </a:rPr>
            </a:br>
            <a:endParaRPr lang="it-IT" altLang="it-IT" sz="1800" dirty="0">
              <a:latin typeface="Cambria" panose="02040503050406030204" pitchFamily="18" charset="0"/>
              <a:ea typeface="SimSun" pitchFamily="2" charset="-122"/>
            </a:endParaRPr>
          </a:p>
          <a:p>
            <a:pPr marL="514350" indent="-285750"/>
            <a:r>
              <a:rPr lang="it-IT" altLang="it-IT" sz="1800" dirty="0">
                <a:latin typeface="Cambria" panose="02040503050406030204" pitchFamily="18" charset="0"/>
                <a:ea typeface="SimSun" pitchFamily="2" charset="-122"/>
              </a:rPr>
              <a:t>In </a:t>
            </a:r>
            <a:r>
              <a:rPr lang="it-IT" altLang="it-IT" sz="1800" b="1" dirty="0">
                <a:latin typeface="Cambria" panose="02040503050406030204" pitchFamily="18" charset="0"/>
                <a:ea typeface="SimSun" pitchFamily="2" charset="-122"/>
              </a:rPr>
              <a:t>reality</a:t>
            </a:r>
            <a:r>
              <a:rPr lang="it-IT" altLang="it-IT" sz="1800" dirty="0">
                <a:latin typeface="Cambria" panose="02040503050406030204" pitchFamily="18" charset="0"/>
                <a:ea typeface="SimSun" pitchFamily="2" charset="-122"/>
              </a:rPr>
              <a:t>, far too many children are detained in prisons, pre-trial detention centres, police lock-ups, children’s homes, orphanages or other </a:t>
            </a:r>
            <a:r>
              <a:rPr lang="it-IT" altLang="it-IT" sz="1800" dirty="0" err="1">
                <a:latin typeface="Cambria" panose="02040503050406030204" pitchFamily="18" charset="0"/>
                <a:ea typeface="SimSun" pitchFamily="2" charset="-122"/>
              </a:rPr>
              <a:t>closed</a:t>
            </a:r>
            <a:r>
              <a:rPr lang="it-IT" altLang="it-IT" sz="1800" dirty="0">
                <a:latin typeface="Cambria" panose="02040503050406030204" pitchFamily="18" charset="0"/>
                <a:ea typeface="SimSun" pitchFamily="2" charset="-122"/>
              </a:rPr>
              <a:t> </a:t>
            </a:r>
            <a:r>
              <a:rPr lang="it-IT" altLang="it-IT" sz="1800" dirty="0" err="1">
                <a:latin typeface="Cambria" panose="02040503050406030204" pitchFamily="18" charset="0"/>
                <a:ea typeface="SimSun" pitchFamily="2" charset="-122"/>
              </a:rPr>
              <a:t>institutions</a:t>
            </a:r>
            <a:r>
              <a:rPr lang="it-IT" altLang="it-IT" sz="1800" dirty="0">
                <a:latin typeface="Cambria" panose="02040503050406030204" pitchFamily="18" charset="0"/>
                <a:ea typeface="SimSun" pitchFamily="2" charset="-122"/>
              </a:rPr>
              <a:t> for refugee and migrant children, child soldiers or children accused of terrorism.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71465" y="4018998"/>
            <a:ext cx="67310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prstClr val="black"/>
                </a:solidFill>
                <a:latin typeface="Cambria" panose="02040503050406030204" pitchFamily="18" charset="0"/>
                <a:ea typeface="SimSun" pitchFamily="2" charset="-122"/>
              </a:rPr>
              <a:t>Still, there is </a:t>
            </a:r>
            <a:r>
              <a:rPr lang="it-IT" altLang="it-IT" sz="1800" b="1" dirty="0">
                <a:solidFill>
                  <a:prstClr val="black"/>
                </a:solidFill>
                <a:latin typeface="Cambria" panose="02040503050406030204" pitchFamily="18" charset="0"/>
                <a:ea typeface="SimSun" pitchFamily="2" charset="-122"/>
              </a:rPr>
              <a:t>no reliable statistical data </a:t>
            </a:r>
            <a:r>
              <a:rPr lang="it-IT" altLang="it-IT" sz="1800" dirty="0">
                <a:solidFill>
                  <a:prstClr val="black"/>
                </a:solidFill>
                <a:latin typeface="Cambria" panose="02040503050406030204" pitchFamily="18" charset="0"/>
                <a:ea typeface="SimSun" pitchFamily="2" charset="-122"/>
              </a:rPr>
              <a:t>on the number of children deprived of liberty and we lack information on the reasons for their detention as well as on alternative measures for the purpose of de-institutionalization and reducing the number of children deprived of liberty.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3870406"/>
            <a:ext cx="2697532" cy="177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44516" y="5613048"/>
            <a:ext cx="6243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prstClr val="black"/>
                </a:solidFill>
                <a:latin typeface="Cambria" panose="02040503050406030204" pitchFamily="18" charset="0"/>
                <a:ea typeface="SimSun" pitchFamily="2" charset="-122"/>
              </a:rPr>
              <a:t>Childhood is a formative time in everyones life</a:t>
            </a:r>
            <a:r>
              <a:rPr lang="it-IT" altLang="it-IT" sz="1800" dirty="0">
                <a:solidFill>
                  <a:prstClr val="black"/>
                </a:solidFill>
                <a:latin typeface="Cambria" panose="02040503050406030204" pitchFamily="18" charset="0"/>
                <a:ea typeface="SimSun" pitchFamily="2" charset="-122"/>
              </a:rPr>
              <a:t>. Putting children behind bars and depriving them of their right to personal liberty leaves a deep mark – in their lives and in society.</a:t>
            </a:r>
          </a:p>
        </p:txBody>
      </p:sp>
      <p:pic>
        <p:nvPicPr>
          <p:cNvPr id="10" name="Picture 5" descr="C:\Users\Łukasz\Desktop\Children Deprived of Liberty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5522320"/>
            <a:ext cx="3508669" cy="15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4133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Łukasz\Downloads\picture-flyer-notext (1)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49"/>
          <a:stretch/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3889" y="476672"/>
            <a:ext cx="8605837" cy="6492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4000" b="1" dirty="0">
                <a:latin typeface="Cambria" panose="02040503050406030204" pitchFamily="18" charset="0"/>
                <a:ea typeface="+mn-ea"/>
                <a:cs typeface="+mn-cs"/>
              </a:rPr>
              <a:t>Main Objectives of the Global Study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81163" y="1531938"/>
            <a:ext cx="8818562" cy="4921398"/>
          </a:xfrm>
        </p:spPr>
        <p:txBody>
          <a:bodyPr/>
          <a:lstStyle/>
          <a:p>
            <a:pPr marL="514350" indent="-285750">
              <a:defRPr/>
            </a:pPr>
            <a:r>
              <a:rPr lang="en-GB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To assess the </a:t>
            </a:r>
            <a:r>
              <a:rPr lang="en-GB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magnitude </a:t>
            </a:r>
            <a:r>
              <a:rPr lang="en-GB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of this phenomenon, including the number of children deprived of liberty (disaggregated by age and gender), as well as the reasons invoked, the root-causes, type and length of deprivation of liberty and places of detention</a:t>
            </a:r>
            <a:endParaRPr lang="it-IT" altLang="it-IT" sz="1800" dirty="0">
              <a:latin typeface="Cambria" panose="02040503050406030204" pitchFamily="18" charset="0"/>
            </a:endParaRPr>
          </a:p>
          <a:p>
            <a:pPr marL="514350" indent="-285750">
              <a:defRPr/>
            </a:pPr>
            <a:r>
              <a:rPr lang="en-GB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To document </a:t>
            </a:r>
            <a:r>
              <a:rPr lang="en-GB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good practices </a:t>
            </a:r>
            <a:r>
              <a:rPr lang="en-GB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and experiences and to capture the views and </a:t>
            </a:r>
            <a:r>
              <a:rPr lang="en-GB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experiences of children</a:t>
            </a:r>
            <a:r>
              <a:rPr lang="en-GB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 to inform the Global Study</a:t>
            </a:r>
            <a:r>
              <a:rPr lang="en-GB" altLang="de-DE" sz="1800" dirty="0">
                <a:latin typeface="Cambria" panose="02040503050406030204" pitchFamily="18" charset="0"/>
                <a:ea typeface="SimSun" panose="02010600030101010101" pitchFamily="2" charset="-122"/>
              </a:rPr>
              <a:t>’</a:t>
            </a:r>
            <a:r>
              <a:rPr lang="en-GB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s recommendations</a:t>
            </a:r>
            <a:endParaRPr lang="it-IT" altLang="it-IT" sz="1800" dirty="0">
              <a:latin typeface="Cambria" panose="02040503050406030204" pitchFamily="18" charset="0"/>
            </a:endParaRPr>
          </a:p>
          <a:p>
            <a:pPr marL="514350" indent="-285750">
              <a:defRPr/>
            </a:pPr>
            <a:r>
              <a:rPr lang="en-GB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To raise </a:t>
            </a:r>
            <a:r>
              <a:rPr lang="en-GB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awareness</a:t>
            </a:r>
            <a:r>
              <a:rPr lang="en-GB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 and promote a change in stigmatizing attitudes and behaviour towards children at risk of arrest or detention as well as children who are deprived of liberty</a:t>
            </a:r>
            <a:endParaRPr lang="it-IT" altLang="it-IT" sz="1800" dirty="0">
              <a:latin typeface="Cambria" panose="02040503050406030204" pitchFamily="18" charset="0"/>
            </a:endParaRPr>
          </a:p>
          <a:p>
            <a:pPr marL="514350" indent="-285750">
              <a:defRPr/>
            </a:pPr>
            <a:r>
              <a:rPr lang="en-GB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To provide </a:t>
            </a:r>
            <a:r>
              <a:rPr lang="en-GB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recommendations</a:t>
            </a:r>
            <a:r>
              <a:rPr lang="en-GB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 for law, policy and practice to safeguard the rights of children concerned, prevent the detention of children and significantly reduce the number of children deprived of liberty through effective non-custodial alternatives guided by the best interests of the child</a:t>
            </a:r>
            <a:endParaRPr lang="it-IT" altLang="it-IT" sz="1800" dirty="0">
              <a:latin typeface="Cambria" panose="02040503050406030204" pitchFamily="18" charset="0"/>
            </a:endParaRPr>
          </a:p>
          <a:p>
            <a:pPr indent="0">
              <a:buNone/>
              <a:defRPr/>
            </a:pPr>
            <a:endParaRPr lang="it-IT" altLang="it-IT" dirty="0">
              <a:solidFill>
                <a:srgbClr val="7F7F7F"/>
              </a:solidFill>
            </a:endParaRPr>
          </a:p>
        </p:txBody>
      </p:sp>
      <p:pic>
        <p:nvPicPr>
          <p:cNvPr id="7" name="Picture 5" descr="C:\Users\Łukasz\Desktop\Children Deprived of Liberty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5522320"/>
            <a:ext cx="3508669" cy="15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656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C:\Users\Łukasz\Downloads\picture-flyer-notext (1).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36"/>
          <a:stretch/>
        </p:blipFill>
        <p:spPr bwMode="auto">
          <a:xfrm>
            <a:off x="1487488" y="1"/>
            <a:ext cx="919114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72" y="1703611"/>
            <a:ext cx="2560637" cy="153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47887" y="260649"/>
            <a:ext cx="7886700" cy="6873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altLang="it-IT" sz="4000" b="1" dirty="0">
                <a:latin typeface="Cambria" panose="02040503050406030204" pitchFamily="18" charset="0"/>
              </a:rPr>
              <a:t>Key Focus Areas</a:t>
            </a:r>
          </a:p>
        </p:txBody>
      </p:sp>
      <p:pic>
        <p:nvPicPr>
          <p:cNvPr id="19461" name="Picture 7" descr="Risultati immagini per children in instituti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83" y="1286098"/>
            <a:ext cx="2527300" cy="142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34" y="2565624"/>
            <a:ext cx="1755775" cy="226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5320284" y="2362424"/>
            <a:ext cx="2919413" cy="862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1600" dirty="0">
                <a:solidFill>
                  <a:prstClr val="black"/>
                </a:solidFill>
                <a:latin typeface="Cambria" panose="02040503050406030204" pitchFamily="18" charset="0"/>
              </a:rPr>
              <a:t>Children </a:t>
            </a:r>
            <a:r>
              <a:rPr lang="en-US" altLang="it-IT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living in places of detention with their parents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9464" name="TextBox 4"/>
          <p:cNvSpPr txBox="1">
            <a:spLocks noChangeArrowheads="1"/>
          </p:cNvSpPr>
          <p:nvPr/>
        </p:nvSpPr>
        <p:spPr bwMode="auto">
          <a:xfrm>
            <a:off x="6858571" y="1052736"/>
            <a:ext cx="2951162" cy="8302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1600">
                <a:solidFill>
                  <a:prstClr val="black"/>
                </a:solidFill>
                <a:latin typeface="Cambria" panose="02040503050406030204" pitchFamily="18" charset="0"/>
              </a:rPr>
              <a:t>Children deprived of liberty for </a:t>
            </a:r>
            <a:r>
              <a:rPr lang="en-US" altLang="it-IT" sz="1600" b="1">
                <a:solidFill>
                  <a:prstClr val="black"/>
                </a:solidFill>
                <a:latin typeface="Cambria" panose="02040503050406030204" pitchFamily="18" charset="0"/>
              </a:rPr>
              <a:t>migration-related reasons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60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9465" name="TextBox 7"/>
          <p:cNvSpPr txBox="1">
            <a:spLocks noChangeArrowheads="1"/>
          </p:cNvSpPr>
          <p:nvPr/>
        </p:nvSpPr>
        <p:spPr bwMode="auto">
          <a:xfrm>
            <a:off x="1823022" y="1060674"/>
            <a:ext cx="2236787" cy="862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1600" dirty="0">
                <a:solidFill>
                  <a:prstClr val="black"/>
                </a:solidFill>
                <a:latin typeface="Cambria" panose="02040503050406030204" pitchFamily="18" charset="0"/>
              </a:rPr>
              <a:t>Children deprived of liberty in </a:t>
            </a:r>
            <a:r>
              <a:rPr lang="en-US" altLang="it-IT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institutions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9466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22" y="4280918"/>
            <a:ext cx="2282825" cy="152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8"/>
          <p:cNvSpPr txBox="1">
            <a:spLocks noChangeArrowheads="1"/>
          </p:cNvSpPr>
          <p:nvPr/>
        </p:nvSpPr>
        <p:spPr bwMode="auto">
          <a:xfrm>
            <a:off x="8001571" y="3356993"/>
            <a:ext cx="2170112" cy="107791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1600">
                <a:solidFill>
                  <a:prstClr val="black"/>
                </a:solidFill>
                <a:latin typeface="Cambria" panose="02040503050406030204" pitchFamily="18" charset="0"/>
              </a:rPr>
              <a:t>Children deprived of liberty in the context of </a:t>
            </a:r>
            <a:r>
              <a:rPr lang="en-US" altLang="it-IT" sz="1600" b="1">
                <a:solidFill>
                  <a:prstClr val="black"/>
                </a:solidFill>
                <a:latin typeface="Cambria" panose="02040503050406030204" pitchFamily="18" charset="0"/>
              </a:rPr>
              <a:t>armed conflict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60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9468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22" y="2795811"/>
            <a:ext cx="1851025" cy="138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Box 9"/>
          <p:cNvSpPr txBox="1">
            <a:spLocks noChangeArrowheads="1"/>
          </p:cNvSpPr>
          <p:nvPr/>
        </p:nvSpPr>
        <p:spPr bwMode="auto">
          <a:xfrm>
            <a:off x="1615059" y="2263999"/>
            <a:ext cx="1901825" cy="1323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1600">
                <a:solidFill>
                  <a:prstClr val="black"/>
                </a:solidFill>
                <a:latin typeface="Cambria" panose="02040503050406030204" pitchFamily="18" charset="0"/>
              </a:rPr>
              <a:t>Children deprived of liberty on </a:t>
            </a:r>
            <a:r>
              <a:rPr lang="en-US" altLang="it-IT" sz="1600" b="1">
                <a:solidFill>
                  <a:prstClr val="black"/>
                </a:solidFill>
                <a:latin typeface="Cambria" panose="02040503050406030204" pitchFamily="18" charset="0"/>
              </a:rPr>
              <a:t>national security grounds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60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Picture 5" descr="C:\Users\Łukasz\Desktop\Children Deprived of Liberty\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5522320"/>
            <a:ext cx="3508669" cy="15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Ã¼r children administration of justice pris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35" y="4654482"/>
            <a:ext cx="2557309" cy="169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1" name="TextBox 1"/>
          <p:cNvSpPr txBox="1">
            <a:spLocks noChangeArrowheads="1"/>
          </p:cNvSpPr>
          <p:nvPr/>
        </p:nvSpPr>
        <p:spPr bwMode="auto">
          <a:xfrm>
            <a:off x="1559496" y="4000724"/>
            <a:ext cx="2786062" cy="830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Fakt Pro Normal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t-IT" sz="1600" dirty="0">
                <a:solidFill>
                  <a:prstClr val="black"/>
                </a:solidFill>
                <a:latin typeface="Cambria" panose="02040503050406030204" pitchFamily="18" charset="0"/>
              </a:rPr>
              <a:t>Children deprived of liberty within the </a:t>
            </a:r>
            <a:r>
              <a:rPr lang="en-US" altLang="it-IT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administration of justice</a:t>
            </a:r>
          </a:p>
        </p:txBody>
      </p:sp>
    </p:spTree>
    <p:extLst>
      <p:ext uri="{BB962C8B-B14F-4D97-AF65-F5344CB8AC3E}">
        <p14:creationId xmlns:p14="http://schemas.microsoft.com/office/powerpoint/2010/main" val="320873100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Łukasz\Downloads\picture-flyer-notext (1)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49"/>
          <a:stretch/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1164" y="476672"/>
            <a:ext cx="8818562" cy="6492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4000" b="1" dirty="0">
                <a:latin typeface="Cambria" panose="02040503050406030204" pitchFamily="18" charset="0"/>
                <a:ea typeface="+mn-ea"/>
                <a:cs typeface="+mn-cs"/>
              </a:rPr>
              <a:t>Deprivation of Liberty in Institutions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81163" y="1531938"/>
            <a:ext cx="8818562" cy="4921398"/>
          </a:xfrm>
        </p:spPr>
        <p:txBody>
          <a:bodyPr>
            <a:normAutofit/>
          </a:bodyPr>
          <a:lstStyle/>
          <a:p>
            <a:pPr marL="514350" indent="-285750">
              <a:defRPr/>
            </a:pP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“Institutions”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altLang="it-IT" sz="1800" u="sng" dirty="0">
                <a:latin typeface="Cambria" panose="02040503050406030204" pitchFamily="18" charset="0"/>
                <a:ea typeface="SimSun" panose="02010600030101010101" pitchFamily="2" charset="-122"/>
              </a:rPr>
              <a:t>in the sense of the Global Study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=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all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public or private 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settings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outside the justice system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 or the penitentiary administration, where children </a:t>
            </a:r>
            <a:r>
              <a:rPr lang="en-US" altLang="it-IT" sz="1800" b="1" i="1" dirty="0">
                <a:latin typeface="Cambria" panose="02040503050406030204" pitchFamily="18" charset="0"/>
                <a:ea typeface="SimSun" panose="02010600030101010101" pitchFamily="2" charset="-122"/>
              </a:rPr>
              <a:t>can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 be deprived of liberty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. Such institutions may include, but are not limited to,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orphanages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,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reform schools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, closed remand rooms or other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correctional institutions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, institutions for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children with disabilities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, for children with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health problems 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(e.g. facilities dealing with </a:t>
            </a:r>
            <a:r>
              <a:rPr lang="en-US" altLang="it-IT" sz="1800" dirty="0" err="1">
                <a:latin typeface="Cambria" panose="02040503050406030204" pitchFamily="18" charset="0"/>
                <a:ea typeface="SimSun" panose="02010600030101010101" pitchFamily="2" charset="-122"/>
              </a:rPr>
              <a:t>behavioural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 disorders, psychiatric facilities), for children with drug, alcohol or other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addictions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, for the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protection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 of victims of abuse including trafficking, for children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without parental care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.</a:t>
            </a:r>
          </a:p>
          <a:p>
            <a:pPr marL="228600" indent="0">
              <a:buNone/>
              <a:defRPr/>
            </a:pPr>
            <a:endParaRPr lang="en-US" altLang="it-IT" sz="1800" dirty="0">
              <a:latin typeface="Cambria" panose="02040503050406030204" pitchFamily="18" charset="0"/>
              <a:ea typeface="SimSun" panose="02010600030101010101" pitchFamily="2" charset="-122"/>
            </a:endParaRPr>
          </a:p>
          <a:p>
            <a:pPr marL="514350" indent="-285750">
              <a:defRPr/>
            </a:pP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Not every child living in an institution is deprived of liberty. However,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institutions have the potential to restrict various human rights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, e.g. right to privacy and various freedoms, including the right to personal liberty. </a:t>
            </a:r>
          </a:p>
          <a:p>
            <a:pPr marL="228600" indent="0">
              <a:buNone/>
              <a:defRPr/>
            </a:pPr>
            <a:endParaRPr lang="en-US" altLang="it-IT" sz="1800" dirty="0">
              <a:latin typeface="Cambria" panose="02040503050406030204" pitchFamily="18" charset="0"/>
              <a:ea typeface="SimSun" panose="02010600030101010101" pitchFamily="2" charset="-122"/>
            </a:endParaRPr>
          </a:p>
          <a:p>
            <a:pPr marL="514350" indent="-285750">
              <a:defRPr/>
            </a:pP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The global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trend towards de-</a:t>
            </a:r>
            <a:r>
              <a:rPr lang="en-US" altLang="it-IT" sz="1800" b="1" dirty="0" err="1">
                <a:latin typeface="Cambria" panose="02040503050406030204" pitchFamily="18" charset="0"/>
                <a:ea typeface="SimSun" panose="02010600030101010101" pitchFamily="2" charset="-122"/>
              </a:rPr>
              <a:t>institutionalisation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altLang="it-IT" sz="1800" dirty="0">
                <a:latin typeface="Cambria" panose="02040503050406030204" pitchFamily="18" charset="0"/>
                <a:ea typeface="SimSun" panose="02010600030101010101" pitchFamily="2" charset="-122"/>
              </a:rPr>
              <a:t>contributes to </a:t>
            </a:r>
            <a:r>
              <a:rPr lang="en-US" altLang="it-IT" sz="1800" b="1" dirty="0">
                <a:latin typeface="Cambria" panose="02040503050406030204" pitchFamily="18" charset="0"/>
                <a:ea typeface="SimSun" panose="02010600030101010101" pitchFamily="2" charset="-122"/>
              </a:rPr>
              <a:t>reducing the number of children deprived of liberty. </a:t>
            </a:r>
          </a:p>
          <a:p>
            <a:pPr indent="0">
              <a:buNone/>
              <a:defRPr/>
            </a:pPr>
            <a:endParaRPr lang="it-IT" altLang="it-IT" dirty="0">
              <a:solidFill>
                <a:srgbClr val="7F7F7F"/>
              </a:solidFill>
            </a:endParaRPr>
          </a:p>
        </p:txBody>
      </p:sp>
      <p:pic>
        <p:nvPicPr>
          <p:cNvPr id="7" name="Picture 5" descr="C:\Users\Łukasz\Desktop\Children Deprived of Liberty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5522320"/>
            <a:ext cx="3508669" cy="15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4262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Łukasz\Downloads\picture-flyer-notext (1)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8"/>
            <a:ext cx="9324528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4375" y="2494670"/>
            <a:ext cx="8432106" cy="2136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200" b="1" dirty="0">
                <a:solidFill>
                  <a:prstClr val="black"/>
                </a:solidFill>
                <a:latin typeface="Cambria" panose="02040503050406030204" pitchFamily="18" charset="0"/>
                <a:ea typeface="MS PGothic" pitchFamily="34" charset="-128"/>
              </a:rPr>
              <a:t>Thank you for </a:t>
            </a:r>
            <a:r>
              <a:rPr lang="de-DE" sz="3200" b="1" dirty="0">
                <a:solidFill>
                  <a:prstClr val="black"/>
                </a:solidFill>
                <a:latin typeface="Cambria" panose="02040503050406030204" pitchFamily="18" charset="0"/>
                <a:ea typeface="MS PGothic" pitchFamily="34" charset="-128"/>
              </a:rPr>
              <a:t>your </a:t>
            </a:r>
            <a:r>
              <a:rPr lang="it-IT" sz="3200" b="1" dirty="0">
                <a:solidFill>
                  <a:prstClr val="black"/>
                </a:solidFill>
                <a:latin typeface="Cambria" panose="02040503050406030204" pitchFamily="18" charset="0"/>
                <a:ea typeface="MS PGothic" pitchFamily="34" charset="-128"/>
              </a:rPr>
              <a:t>attention</a:t>
            </a:r>
            <a:r>
              <a:rPr lang="de-DE" sz="3200" b="1" dirty="0">
                <a:solidFill>
                  <a:prstClr val="black"/>
                </a:solidFill>
                <a:latin typeface="Cambria" panose="02040503050406030204" pitchFamily="18" charset="0"/>
                <a:ea typeface="MS PGothic" pitchFamily="34" charset="-128"/>
              </a:rPr>
              <a:t>!</a:t>
            </a:r>
          </a:p>
          <a:p>
            <a:endParaRPr lang="de-AT" sz="3200" dirty="0">
              <a:solidFill>
                <a:prstClr val="black"/>
              </a:solidFill>
              <a:latin typeface="Calibri"/>
            </a:endParaRPr>
          </a:p>
          <a:p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MS PGothic" pitchFamily="34" charset="-128"/>
              </a:rPr>
              <a:t>Together, we will make the Global Study a success, reduce the number of children deprived of liberty and impact their lives for the better!</a:t>
            </a:r>
          </a:p>
          <a:p>
            <a:pPr>
              <a:defRPr/>
            </a:pP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  <a:ea typeface="MS PGothic" pitchFamily="34" charset="-128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2209801" y="3917777"/>
            <a:ext cx="7859713" cy="172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AutoShape 2" descr="SP Logo black - englis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AutoShape 4" descr="SP Logo black - english"/>
          <p:cNvSpPr>
            <a:spLocks noChangeAspect="1" noChangeArrowheads="1"/>
          </p:cNvSpPr>
          <p:nvPr/>
        </p:nvSpPr>
        <p:spPr bwMode="auto">
          <a:xfrm>
            <a:off x="1831975" y="-366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 descr="C:\Users\Łukasz\Desktop\Children Deprived of Liberty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5306296"/>
            <a:ext cx="3508669" cy="15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6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EF130DF9-BAF9-43BE-ABAD-07565F72C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0697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Emerging </a:t>
            </a:r>
            <a:r>
              <a:rPr lang="en-GB" altLang="en-US" sz="4000" dirty="0">
                <a:solidFill>
                  <a:srgbClr val="62EBEB"/>
                </a:solidFill>
                <a:latin typeface="Century Gothic" panose="020B0502020202020204" pitchFamily="34" charset="0"/>
              </a:rPr>
              <a:t>Responses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  <a:p>
            <a:pPr marL="457200" indent="-457200"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(CHAIR) CECILE KYENGE, MEP, VICE CHAIR OF THE DELEGATION TO THE ACP-EU JOINT PARLIAMENTARY ASSEMBLY</a:t>
            </a:r>
            <a:br>
              <a:rPr lang="en-GB" altLang="en-US" sz="2000" dirty="0">
                <a:solidFill>
                  <a:schemeClr val="bg1"/>
                </a:solidFill>
                <a:cs typeface="Calibri" panose="020F0502020204030204" pitchFamily="34" charset="0"/>
              </a:rPr>
            </a:br>
            <a:endParaRPr lang="en-GB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HRH PRINCE MIRED RAAD ZEID AL-HUSSEIN, PRESIDENT OF THE HIGHER COUNCIL FOR THE RIGHTS OF PERSONS WITH DISABILITIES (HCD), JORDAN</a:t>
            </a:r>
            <a:br>
              <a:rPr lang="en-GB" altLang="en-US" sz="2000" dirty="0">
                <a:solidFill>
                  <a:schemeClr val="bg1"/>
                </a:solidFill>
                <a:cs typeface="Calibri" panose="020F0502020204030204" pitchFamily="34" charset="0"/>
              </a:rPr>
            </a:br>
            <a:endParaRPr lang="en-GB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MYRIA VASSILIADOU, EU ANTI-TRAFFICKING COORDINATOR</a:t>
            </a:r>
            <a:br>
              <a:rPr lang="en-GB" altLang="en-US" sz="2000" dirty="0">
                <a:solidFill>
                  <a:schemeClr val="bg1"/>
                </a:solidFill>
                <a:cs typeface="Calibri" panose="020F0502020204030204" pitchFamily="34" charset="0"/>
              </a:rPr>
            </a:br>
            <a:endParaRPr lang="en-GB" altLang="en-US" sz="20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SOPHIE MAGENNIS, OFFICER IN CHARGE, UNHCR REGIONAL REPRESENTATION FOR EU AFFAIRS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335D22-D462-42CD-ACEA-106FEBF7D484}"/>
              </a:ext>
            </a:extLst>
          </p:cNvPr>
          <p:cNvCxnSpPr/>
          <p:nvPr/>
        </p:nvCxnSpPr>
        <p:spPr>
          <a:xfrm>
            <a:off x="1954033" y="1850023"/>
            <a:ext cx="8057321" cy="26696"/>
          </a:xfrm>
          <a:prstGeom prst="line">
            <a:avLst/>
          </a:prstGeom>
          <a:ln w="28575">
            <a:solidFill>
              <a:srgbClr val="62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159769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22B2A1A4-181B-4DBA-A818-9D238954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208" y="522352"/>
            <a:ext cx="9144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Vision &amp; </a:t>
            </a:r>
            <a:r>
              <a:rPr lang="en-GB" altLang="en-US" sz="4000" dirty="0">
                <a:solidFill>
                  <a:srgbClr val="62EBEB"/>
                </a:solidFill>
                <a:latin typeface="Century Gothic" panose="020B0502020202020204" pitchFamily="34" charset="0"/>
              </a:rPr>
              <a:t>Commitments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GB" altLang="en-US" sz="2000" b="1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endParaRPr lang="en-GB" altLang="en-US" sz="20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en-GB" altLang="en-US" sz="1800" dirty="0">
                <a:solidFill>
                  <a:schemeClr val="bg1"/>
                </a:solidFill>
              </a:rPr>
              <a:t>(CHAIR) GEORGETTE MULHEIR, CEO, LUMOS </a:t>
            </a:r>
            <a:br>
              <a:rPr lang="en-GB" altLang="en-US" sz="1800" dirty="0">
                <a:solidFill>
                  <a:schemeClr val="bg1"/>
                </a:solidFill>
              </a:rPr>
            </a:br>
            <a:endParaRPr lang="en-GB" altLang="en-US" sz="1800" dirty="0">
              <a:solidFill>
                <a:schemeClr val="bg1"/>
              </a:solidFill>
            </a:endParaRPr>
          </a:p>
          <a:p>
            <a:pPr marL="457200" indent="-457200">
              <a:spcBef>
                <a:spcPct val="0"/>
              </a:spcBef>
            </a:pPr>
            <a:r>
              <a:rPr lang="en-GB" altLang="en-US" sz="1800" dirty="0">
                <a:solidFill>
                  <a:schemeClr val="bg1"/>
                </a:solidFill>
              </a:rPr>
              <a:t>MICHAEL, FROM HAITI, YOUTH RAPPORTEUR, EMERGING GLOBAL LEADERS SUMMIT</a:t>
            </a:r>
            <a:br>
              <a:rPr lang="en-GB" altLang="en-US" sz="1800" dirty="0">
                <a:solidFill>
                  <a:schemeClr val="bg1"/>
                </a:solidFill>
              </a:rPr>
            </a:br>
            <a:endParaRPr lang="en-GB" altLang="en-US" sz="1800" dirty="0">
              <a:solidFill>
                <a:schemeClr val="bg1"/>
              </a:solidFill>
            </a:endParaRPr>
          </a:p>
          <a:p>
            <a:pPr marL="457200" indent="-457200">
              <a:spcBef>
                <a:spcPct val="0"/>
              </a:spcBef>
            </a:pPr>
            <a:r>
              <a:rPr lang="en-GB" altLang="en-US" sz="1800" dirty="0">
                <a:solidFill>
                  <a:schemeClr val="bg1"/>
                </a:solidFill>
              </a:rPr>
              <a:t>NEVEN MIMICA, EUROPEAN COMMISSIONER FOR INTERNATIONAL COOPERATION AND DEVELOPMENT</a:t>
            </a:r>
            <a:br>
              <a:rPr lang="en-GB" altLang="en-US" sz="1800" dirty="0">
                <a:solidFill>
                  <a:schemeClr val="bg1"/>
                </a:solidFill>
              </a:rPr>
            </a:br>
            <a:endParaRPr lang="en-GB" altLang="en-US" sz="1800" dirty="0">
              <a:solidFill>
                <a:schemeClr val="bg1"/>
              </a:solidFill>
            </a:endParaRPr>
          </a:p>
          <a:p>
            <a:pPr marL="457200" indent="-457200">
              <a:spcBef>
                <a:spcPct val="0"/>
              </a:spcBef>
            </a:pPr>
            <a:r>
              <a:rPr lang="en-GB" altLang="en-US" sz="1800" dirty="0">
                <a:solidFill>
                  <a:schemeClr val="bg1"/>
                </a:solidFill>
              </a:rPr>
              <a:t>J.K. ROWLING, AUTHOR, FOUNDER AND LIFE PRESIDENT LUMOS</a:t>
            </a:r>
          </a:p>
          <a:p>
            <a:pPr marL="457200" indent="-457200">
              <a:spcBef>
                <a:spcPct val="0"/>
              </a:spcBef>
            </a:pPr>
            <a:r>
              <a:rPr lang="en-GB" altLang="en-US" sz="1800" dirty="0">
                <a:solidFill>
                  <a:schemeClr val="bg1"/>
                </a:solidFill>
              </a:rPr>
              <a:t>GEORGETTE MULHEIR ROUNDUP</a:t>
            </a:r>
            <a:br>
              <a:rPr lang="en-GB" altLang="en-US" sz="1800" dirty="0">
                <a:solidFill>
                  <a:schemeClr val="bg1"/>
                </a:solidFill>
              </a:rPr>
            </a:br>
            <a:endParaRPr lang="en-GB" altLang="en-U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en-GB" altLang="en-US" sz="1800" dirty="0">
                <a:solidFill>
                  <a:schemeClr val="bg1"/>
                </a:solidFill>
              </a:rPr>
              <a:t>ELISABETH RIEDERER, DEPUTY HEAD PSC/POL DEPARTMENT, PERMANENT REPRESENTATION OF AUSTRIA TO THE EU</a:t>
            </a:r>
            <a:br>
              <a:rPr lang="en-GB" altLang="en-US" sz="1800" dirty="0">
                <a:solidFill>
                  <a:schemeClr val="bg1"/>
                </a:solidFill>
              </a:rPr>
            </a:br>
            <a:endParaRPr lang="en-GB" altLang="en-US" sz="1800" dirty="0">
              <a:solidFill>
                <a:schemeClr val="bg1"/>
              </a:solidFill>
            </a:endParaRPr>
          </a:p>
          <a:p>
            <a:pPr marL="457200" indent="-457200">
              <a:spcBef>
                <a:spcPct val="0"/>
              </a:spcBef>
            </a:pPr>
            <a:r>
              <a:rPr lang="en-GB" altLang="en-US" sz="1800" dirty="0">
                <a:solidFill>
                  <a:schemeClr val="bg1"/>
                </a:solidFill>
              </a:rPr>
              <a:t>PAUL D’AUCHAMP, DEPUTY REGIONAL REPRESENTATIVE FOR EUROPE, OHCHR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B7E5A2-02B0-467F-9EBF-858678DBAD97}"/>
              </a:ext>
            </a:extLst>
          </p:cNvPr>
          <p:cNvCxnSpPr/>
          <p:nvPr/>
        </p:nvCxnSpPr>
        <p:spPr>
          <a:xfrm>
            <a:off x="1569985" y="1429399"/>
            <a:ext cx="8057321" cy="26696"/>
          </a:xfrm>
          <a:prstGeom prst="line">
            <a:avLst/>
          </a:prstGeom>
          <a:ln w="28575">
            <a:solidFill>
              <a:srgbClr val="62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6110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93199041-5403-470D-955E-0EE6BF5A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17" y="1407423"/>
            <a:ext cx="956807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JOINING FORCES TO </a:t>
            </a:r>
            <a:r>
              <a:rPr lang="en-GB" altLang="en-US" sz="5400" spc="300" dirty="0">
                <a:solidFill>
                  <a:srgbClr val="62EBEB"/>
                </a:solidFill>
                <a:latin typeface="Century Gothic" charset="0"/>
                <a:ea typeface="Century Gothic" charset="0"/>
                <a:cs typeface="Century Gothic" charset="0"/>
              </a:rPr>
              <a:t>END INSTITUTIONALISATION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spc="300" dirty="0">
                <a:solidFill>
                  <a:schemeClr val="bg1"/>
                </a:solidFill>
              </a:rPr>
              <a:t>GEORGETTE MULHEIR, CEO, LUMOS</a:t>
            </a:r>
            <a:endParaRPr lang="en-GB" altLang="en-US" sz="2800" b="1" spc="3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26435" y="3228657"/>
            <a:ext cx="8057321" cy="26696"/>
          </a:xfrm>
          <a:prstGeom prst="line">
            <a:avLst/>
          </a:prstGeom>
          <a:ln w="28575">
            <a:solidFill>
              <a:srgbClr val="62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93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37A4AC-424D-4A14-97A5-639419A7D299}"/>
              </a:ext>
            </a:extLst>
          </p:cNvPr>
          <p:cNvSpPr/>
          <p:nvPr/>
        </p:nvSpPr>
        <p:spPr>
          <a:xfrm>
            <a:off x="2480540" y="2194560"/>
            <a:ext cx="6729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 for </a:t>
            </a:r>
            <a:r>
              <a:rPr lang="en-GB" altLang="en-US" sz="4400" dirty="0">
                <a:solidFill>
                  <a:srgbClr val="62EBEB"/>
                </a:solidFill>
                <a:latin typeface="Century Gothic" panose="020B0502020202020204" pitchFamily="34" charset="0"/>
              </a:rPr>
              <a:t>joining us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35E0DF-40DE-450E-850A-ED3FF16ABFB4}"/>
              </a:ext>
            </a:extLst>
          </p:cNvPr>
          <p:cNvCxnSpPr/>
          <p:nvPr/>
        </p:nvCxnSpPr>
        <p:spPr>
          <a:xfrm>
            <a:off x="1816872" y="3212479"/>
            <a:ext cx="8057321" cy="26696"/>
          </a:xfrm>
          <a:prstGeom prst="line">
            <a:avLst/>
          </a:prstGeom>
          <a:ln w="28575">
            <a:solidFill>
              <a:srgbClr val="62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7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731181" y="2492344"/>
            <a:ext cx="1051560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JOINING FORCES 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300" normalizeH="0" baseline="0" noProof="0" dirty="0">
                <a:ln>
                  <a:noFill/>
                </a:ln>
                <a:solidFill>
                  <a:srgbClr val="62EBEB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END INSTITUTIONALISATION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569" y="3749502"/>
            <a:ext cx="7835892" cy="35420"/>
          </a:xfrm>
          <a:prstGeom prst="line">
            <a:avLst/>
          </a:prstGeom>
          <a:ln w="28575">
            <a:solidFill>
              <a:srgbClr val="62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587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7" y="261551"/>
            <a:ext cx="11146920" cy="62701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583876" y="1342885"/>
            <a:ext cx="0" cy="354505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675"/>
            <a:ext cx="12191999" cy="1175594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74310-9815-401B-A5B4-5A35B782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15" y="3010505"/>
            <a:ext cx="3162884" cy="148028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000" b="1" spc="3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80 years </a:t>
            </a:r>
            <a:r>
              <a:rPr lang="en-GB" sz="2000" spc="300" dirty="0">
                <a:latin typeface="Century Gothic" charset="0"/>
                <a:ea typeface="Century Gothic" charset="0"/>
                <a:cs typeface="Century Gothic" charset="0"/>
              </a:rPr>
              <a:t>of research proves that institutions severely harm children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974310-9815-401B-A5B4-5A35B7821A75}"/>
              </a:ext>
            </a:extLst>
          </p:cNvPr>
          <p:cNvSpPr txBox="1">
            <a:spLocks/>
          </p:cNvSpPr>
          <p:nvPr/>
        </p:nvSpPr>
        <p:spPr>
          <a:xfrm>
            <a:off x="4066434" y="3055902"/>
            <a:ext cx="3479998" cy="1480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8 million </a:t>
            </a:r>
            <a:r>
              <a:rPr kumimoji="0" lang="en-GB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children and young people live in institutions worldwide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8001296" y="3054581"/>
            <a:ext cx="29495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80% of children </a:t>
            </a:r>
            <a:r>
              <a:rPr kumimoji="0" lang="en-GB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in orphanages have a living parent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53022" y="1283373"/>
            <a:ext cx="0" cy="354505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58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407090" y="258429"/>
            <a:ext cx="1051560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WHY IS IT </a:t>
            </a:r>
            <a:r>
              <a:rPr kumimoji="0" lang="en-GB" sz="4400" b="0" i="0" u="none" strike="noStrike" kern="1200" cap="none" spc="300" normalizeH="0" baseline="0" noProof="0" dirty="0">
                <a:ln>
                  <a:noFill/>
                </a:ln>
                <a:solidFill>
                  <a:srgbClr val="62EBEB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STILL HAPPENING</a:t>
            </a:r>
            <a:r>
              <a:rPr kumimoji="0" lang="en-GB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05" y="4449614"/>
            <a:ext cx="49622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LACK OF CAPACITY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8953" y="2176937"/>
            <a:ext cx="3111874" cy="973331"/>
          </a:xfrm>
          <a:prstGeom prst="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3203" y="3372396"/>
            <a:ext cx="65598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VESTED INTERESTS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1707" y="2141919"/>
            <a:ext cx="302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INERTIA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0795" y="5357555"/>
            <a:ext cx="5957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LACK OF </a:t>
            </a: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AWARENESS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634" y="2409656"/>
            <a:ext cx="360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MONEY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9692" y="1655603"/>
            <a:ext cx="61223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BELIEF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5378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/>
          <p:cNvSpPr/>
          <p:nvPr/>
        </p:nvSpPr>
        <p:spPr>
          <a:xfrm>
            <a:off x="6294687" y="4062719"/>
            <a:ext cx="2375454" cy="2375454"/>
          </a:xfrm>
          <a:prstGeom prst="ellipse">
            <a:avLst/>
          </a:prstGeom>
          <a:solidFill>
            <a:schemeClr val="bg1"/>
          </a:solidFill>
          <a:ln w="28575">
            <a:solidFill>
              <a:srgbClr val="7A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34" y="3990596"/>
            <a:ext cx="2251745" cy="1997873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0" y="3799149"/>
            <a:ext cx="12192000" cy="308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82742" y="2768202"/>
            <a:ext cx="2328486" cy="2545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260936" y="4081516"/>
            <a:ext cx="2375454" cy="2375454"/>
          </a:xfrm>
          <a:prstGeom prst="ellipse">
            <a:avLst/>
          </a:prstGeom>
          <a:solidFill>
            <a:schemeClr val="bg1"/>
          </a:solidFill>
          <a:ln w="28575">
            <a:solidFill>
              <a:srgbClr val="7A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-3597497" y="625081"/>
            <a:ext cx="1051560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BULGARIA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576" y="1695146"/>
            <a:ext cx="1941231" cy="59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90434" y="1453406"/>
            <a:ext cx="10515600" cy="117559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2009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7447" y="4331820"/>
            <a:ext cx="2504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87%</a:t>
            </a:r>
          </a:p>
        </p:txBody>
      </p:sp>
      <p:sp>
        <p:nvSpPr>
          <p:cNvPr id="28" name="Triangle 27"/>
          <p:cNvSpPr/>
          <p:nvPr/>
        </p:nvSpPr>
        <p:spPr>
          <a:xfrm rot="10800000">
            <a:off x="10443629" y="1596512"/>
            <a:ext cx="270020" cy="224383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A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0536661" y="2365666"/>
            <a:ext cx="0" cy="32046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57238" y="5051514"/>
            <a:ext cx="2204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REDUCTION.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ALL INSTITUTIONS FOR CHILDREN WITH DISABILITIES CLOSED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0961" y="4513268"/>
            <a:ext cx="2349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JOIN FORCES TO CREATE A NATIONAL VISION AND ACTION PLAN </a:t>
            </a:r>
          </a:p>
        </p:txBody>
      </p:sp>
      <p:sp>
        <p:nvSpPr>
          <p:cNvPr id="50" name="Triangle 49"/>
          <p:cNvSpPr/>
          <p:nvPr/>
        </p:nvSpPr>
        <p:spPr>
          <a:xfrm rot="5400000">
            <a:off x="2718048" y="1881287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214860" y="1129557"/>
            <a:ext cx="2375454" cy="237545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8001" y="2452516"/>
            <a:ext cx="2037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AMONG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HIGHEST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MORTALITY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RATES IN THE EU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689209" y="876258"/>
            <a:ext cx="3466848" cy="1997873"/>
            <a:chOff x="4908360" y="2483497"/>
            <a:chExt cx="2361822" cy="136106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441" y="2483497"/>
              <a:ext cx="1534022" cy="136106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908360" y="2876771"/>
              <a:ext cx="2361822" cy="534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CHILDREN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 YEAR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3248293" y="1155408"/>
            <a:ext cx="2375454" cy="237545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1101" y="1865194"/>
            <a:ext cx="2075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CHILDREN IN INSTITUTIONS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ONE OF THE HIGHEST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RATES OF INSTITUTIONALISATION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IN THE EU</a:t>
            </a:r>
          </a:p>
        </p:txBody>
      </p:sp>
      <p:sp>
        <p:nvSpPr>
          <p:cNvPr id="56" name="Oval 55"/>
          <p:cNvSpPr/>
          <p:nvPr/>
        </p:nvSpPr>
        <p:spPr>
          <a:xfrm>
            <a:off x="9036440" y="1102527"/>
            <a:ext cx="2375454" cy="237545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0366" y="5790784"/>
            <a:ext cx="1941231" cy="59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-3690434" y="5511016"/>
            <a:ext cx="1051560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2017</a:t>
            </a:r>
          </a:p>
        </p:txBody>
      </p:sp>
      <p:sp>
        <p:nvSpPr>
          <p:cNvPr id="73" name="Triangle 72"/>
          <p:cNvSpPr/>
          <p:nvPr/>
        </p:nvSpPr>
        <p:spPr>
          <a:xfrm rot="5400000">
            <a:off x="2698755" y="5965129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036440" y="4062719"/>
            <a:ext cx="2375454" cy="2375454"/>
          </a:xfrm>
          <a:prstGeom prst="ellipse">
            <a:avLst/>
          </a:prstGeom>
          <a:solidFill>
            <a:schemeClr val="bg1"/>
          </a:solidFill>
          <a:ln w="28575">
            <a:solidFill>
              <a:srgbClr val="7A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7073" y="5594510"/>
            <a:ext cx="168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REDUCED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3 PER YEAR</a:t>
            </a:r>
          </a:p>
        </p:txBody>
      </p:sp>
      <p:sp>
        <p:nvSpPr>
          <p:cNvPr id="80" name="Triangle 79"/>
          <p:cNvSpPr/>
          <p:nvPr/>
        </p:nvSpPr>
        <p:spPr>
          <a:xfrm rot="10800000">
            <a:off x="1425181" y="2437242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riangle 80"/>
          <p:cNvSpPr/>
          <p:nvPr/>
        </p:nvSpPr>
        <p:spPr>
          <a:xfrm rot="10800000">
            <a:off x="1400628" y="5427200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A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7482413" y="4710938"/>
            <a:ext cx="0" cy="52219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-423313" y="3759960"/>
            <a:ext cx="384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CIVIL SOCIETY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412966" y="4145623"/>
            <a:ext cx="384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GOVERNMENT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9344" y="3125044"/>
            <a:ext cx="171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EUROPEAN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COMMISSION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59" y="1243502"/>
            <a:ext cx="751668" cy="751668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9199001" y="2344106"/>
            <a:ext cx="2116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2010 ANNUAL COST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PER CHILD OF AN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INSTITUTIONAL CARE PLACEMENT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06631" y="1961244"/>
            <a:ext cx="2435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€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5,830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271319" y="1349865"/>
            <a:ext cx="102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233534" y="5266124"/>
            <a:ext cx="2027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2017 ANNUAL COST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PER CHILD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FAMILY SUPPORT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689432" y="4889792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1,370 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07" y="4035255"/>
            <a:ext cx="1047915" cy="1047915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3407285" y="1331532"/>
            <a:ext cx="206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6,730</a:t>
            </a:r>
          </a:p>
        </p:txBody>
      </p:sp>
      <p:sp>
        <p:nvSpPr>
          <p:cNvPr id="99" name="Triangle 98"/>
          <p:cNvSpPr/>
          <p:nvPr/>
        </p:nvSpPr>
        <p:spPr>
          <a:xfrm rot="10800000">
            <a:off x="4295788" y="3685167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riangle 99"/>
          <p:cNvSpPr/>
          <p:nvPr/>
        </p:nvSpPr>
        <p:spPr>
          <a:xfrm rot="10800000">
            <a:off x="7320630" y="3659327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riangle 100"/>
          <p:cNvSpPr/>
          <p:nvPr/>
        </p:nvSpPr>
        <p:spPr>
          <a:xfrm rot="10800000">
            <a:off x="10112405" y="3627021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16" y="162806"/>
            <a:ext cx="790696" cy="790696"/>
          </a:xfrm>
          <a:prstGeom prst="rect">
            <a:avLst/>
          </a:prstGeom>
        </p:spPr>
      </p:pic>
      <p:sp>
        <p:nvSpPr>
          <p:cNvPr id="107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-798193" y="48074"/>
            <a:ext cx="1051560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RATE OF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INSTITUTIONALISATION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2163239" y="162806"/>
            <a:ext cx="1051560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MORTALITY</a:t>
            </a: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4962496" y="173863"/>
            <a:ext cx="1051560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THE COSTS INVOLVED</a:t>
            </a: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81" y="2836817"/>
            <a:ext cx="245763" cy="2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3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404066" y="2180777"/>
            <a:ext cx="2028402" cy="202840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-3342666" y="-79982"/>
            <a:ext cx="1051560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SUDAN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" y="150678"/>
            <a:ext cx="622717" cy="6227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4415" y="1058438"/>
            <a:ext cx="1941231" cy="59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84" y="802791"/>
            <a:ext cx="1231068" cy="117559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2003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107" y="2537272"/>
            <a:ext cx="2008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1000</a:t>
            </a: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BABIES LEFT ON THE STREETS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749344" y="1545873"/>
            <a:ext cx="1349804" cy="1349804"/>
            <a:chOff x="2960345" y="916178"/>
            <a:chExt cx="1497966" cy="1497966"/>
          </a:xfrm>
        </p:grpSpPr>
        <p:sp>
          <p:nvSpPr>
            <p:cNvPr id="35" name="Oval 34"/>
            <p:cNvSpPr/>
            <p:nvPr/>
          </p:nvSpPr>
          <p:spPr>
            <a:xfrm>
              <a:off x="2960345" y="916178"/>
              <a:ext cx="1497966" cy="14979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059" y="1032525"/>
              <a:ext cx="1193486" cy="1193486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736030" y="3676167"/>
            <a:ext cx="1348594" cy="1348594"/>
            <a:chOff x="2979126" y="4460899"/>
            <a:chExt cx="1508710" cy="1508710"/>
          </a:xfrm>
        </p:grpSpPr>
        <p:sp>
          <p:nvSpPr>
            <p:cNvPr id="21" name="Oval 20"/>
            <p:cNvSpPr/>
            <p:nvPr/>
          </p:nvSpPr>
          <p:spPr>
            <a:xfrm>
              <a:off x="2979126" y="4460899"/>
              <a:ext cx="1508710" cy="15087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45" y="4658806"/>
              <a:ext cx="1112896" cy="111289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099060" y="5109848"/>
            <a:ext cx="250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PUNISHED UNDER SHARIA LAW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24708" y="2963898"/>
            <a:ext cx="184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BORN OUTSIDE MARRIAGE</a:t>
            </a:r>
          </a:p>
        </p:txBody>
      </p:sp>
      <p:sp>
        <p:nvSpPr>
          <p:cNvPr id="41" name="Triangle 40"/>
          <p:cNvSpPr/>
          <p:nvPr/>
        </p:nvSpPr>
        <p:spPr>
          <a:xfrm rot="10800000">
            <a:off x="1270848" y="1741222"/>
            <a:ext cx="339832" cy="28239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61661" y="2617922"/>
            <a:ext cx="184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50% DIE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ON THE STREET</a:t>
            </a:r>
          </a:p>
        </p:txBody>
      </p:sp>
      <p:sp>
        <p:nvSpPr>
          <p:cNvPr id="53" name="Oval 52"/>
          <p:cNvSpPr/>
          <p:nvPr/>
        </p:nvSpPr>
        <p:spPr>
          <a:xfrm>
            <a:off x="4852517" y="1548612"/>
            <a:ext cx="1040543" cy="1040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10" y="1356770"/>
            <a:ext cx="1478427" cy="131174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967366" y="1767402"/>
            <a:ext cx="84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2624170" y="647369"/>
            <a:ext cx="1572314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WHY?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470148" y="4361716"/>
            <a:ext cx="182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50% SENT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MAYGOMA OPRHANAGE</a:t>
            </a:r>
          </a:p>
        </p:txBody>
      </p:sp>
      <p:sp>
        <p:nvSpPr>
          <p:cNvPr id="73" name="Oval 72"/>
          <p:cNvSpPr/>
          <p:nvPr/>
        </p:nvSpPr>
        <p:spPr>
          <a:xfrm>
            <a:off x="4869802" y="3206310"/>
            <a:ext cx="1069591" cy="106959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60" y="3362518"/>
            <a:ext cx="812439" cy="697425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6597847" y="1566771"/>
            <a:ext cx="2242642" cy="37642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81" y="1722043"/>
            <a:ext cx="377396" cy="377396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5769532" y="2661001"/>
            <a:ext cx="384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CIVIL SOCIETY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34682" y="2407277"/>
            <a:ext cx="384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950814" y="2919985"/>
            <a:ext cx="149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UNICEF, MSF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07978" y="3217231"/>
            <a:ext cx="198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SUPREME RELIGIOUS COUNCIL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23084" y="4189838"/>
            <a:ext cx="1978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JOIN FORCES TO CREATE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PROGRAMME OF NATIONAL CHANGE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9389370" y="59572"/>
            <a:ext cx="2168250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OUTCOME</a:t>
            </a:r>
          </a:p>
        </p:txBody>
      </p:sp>
      <p:sp>
        <p:nvSpPr>
          <p:cNvPr id="95" name="Oval 94"/>
          <p:cNvSpPr/>
          <p:nvPr/>
        </p:nvSpPr>
        <p:spPr>
          <a:xfrm>
            <a:off x="9190714" y="3689349"/>
            <a:ext cx="1226514" cy="1226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908417" y="5020010"/>
            <a:ext cx="1677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CHILDREN IN ADOPTIVE FAMILIES</a:t>
            </a:r>
          </a:p>
        </p:txBody>
      </p:sp>
      <p:sp>
        <p:nvSpPr>
          <p:cNvPr id="99" name="Oval 98"/>
          <p:cNvSpPr/>
          <p:nvPr/>
        </p:nvSpPr>
        <p:spPr>
          <a:xfrm>
            <a:off x="10719586" y="3708186"/>
            <a:ext cx="1226514" cy="1226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494325" y="5020009"/>
            <a:ext cx="152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CHILDREN IN BIRTH FAMILIES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342929" y="4385755"/>
            <a:ext cx="290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4000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864907" y="4417881"/>
            <a:ext cx="290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3000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87" y="3519117"/>
            <a:ext cx="1006315" cy="100631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986" y="3513163"/>
            <a:ext cx="1006315" cy="1006315"/>
          </a:xfrm>
          <a:prstGeom prst="rect">
            <a:avLst/>
          </a:prstGeom>
        </p:spPr>
      </p:pic>
      <p:sp>
        <p:nvSpPr>
          <p:cNvPr id="108" name="Triangle 107"/>
          <p:cNvSpPr/>
          <p:nvPr/>
        </p:nvSpPr>
        <p:spPr>
          <a:xfrm rot="5400000">
            <a:off x="8899881" y="3230302"/>
            <a:ext cx="270020" cy="22438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9217770" y="1012000"/>
            <a:ext cx="2553110" cy="2481253"/>
            <a:chOff x="8762658" y="229366"/>
            <a:chExt cx="2954312" cy="2871163"/>
          </a:xfrm>
        </p:grpSpPr>
        <p:sp>
          <p:nvSpPr>
            <p:cNvPr id="56" name="Oval 55"/>
            <p:cNvSpPr/>
            <p:nvPr/>
          </p:nvSpPr>
          <p:spPr>
            <a:xfrm>
              <a:off x="9151109" y="229366"/>
              <a:ext cx="2185956" cy="21859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21" y="240892"/>
              <a:ext cx="2632587" cy="2031599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8762658" y="2423861"/>
              <a:ext cx="2954312" cy="676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SINGLE MOTHERS DECRIMINALISED</a:t>
              </a:r>
            </a:p>
          </p:txBody>
        </p:sp>
      </p:grpSp>
      <p:sp>
        <p:nvSpPr>
          <p:cNvPr id="119" name="Title 1">
            <a:extLst>
              <a:ext uri="{FF2B5EF4-FFF2-40B4-BE49-F238E27FC236}">
                <a16:creationId xmlns:a16="http://schemas.microsoft.com/office/drawing/2014/main" id="{8B7865FE-E7A2-445E-A259-6150081B0CB5}"/>
              </a:ext>
            </a:extLst>
          </p:cNvPr>
          <p:cNvSpPr txBox="1">
            <a:spLocks/>
          </p:cNvSpPr>
          <p:nvPr/>
        </p:nvSpPr>
        <p:spPr>
          <a:xfrm>
            <a:off x="4617481" y="672024"/>
            <a:ext cx="1572314" cy="117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DESTINY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38103" y="5260907"/>
            <a:ext cx="182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82% MORTALITY RATE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68308" y="554923"/>
            <a:ext cx="19607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NATIONAL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CHANGE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10727" y="6216604"/>
            <a:ext cx="516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COST PER CHILD = $3,300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597847" y="6239255"/>
            <a:ext cx="543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COST PER CHILD = $1,200</a:t>
            </a:r>
          </a:p>
        </p:txBody>
      </p:sp>
      <p:cxnSp>
        <p:nvCxnSpPr>
          <p:cNvPr id="127" name="Straight Connector 126"/>
          <p:cNvCxnSpPr/>
          <p:nvPr/>
        </p:nvCxnSpPr>
        <p:spPr>
          <a:xfrm>
            <a:off x="6478296" y="6195214"/>
            <a:ext cx="544676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93176" y="6177117"/>
            <a:ext cx="5315853" cy="1033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6941929" y="2121821"/>
            <a:ext cx="149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8988182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DE78CE56DCA41AAE52E5036387766" ma:contentTypeVersion="6" ma:contentTypeDescription="Create a new document." ma:contentTypeScope="" ma:versionID="9dc9cf1c3b43eb68eaf194286bd9a433">
  <xsd:schema xmlns:xsd="http://www.w3.org/2001/XMLSchema" xmlns:xs="http://www.w3.org/2001/XMLSchema" xmlns:p="http://schemas.microsoft.com/office/2006/metadata/properties" xmlns:ns2="fc6dc77d-c538-4036-8f73-14e96b986f8a" xmlns:ns3="e8d79958-345c-4526-ab45-d9ed4214dacb" targetNamespace="http://schemas.microsoft.com/office/2006/metadata/properties" ma:root="true" ma:fieldsID="0b8b18e2187bc95cd95079170633dee2" ns2:_="" ns3:_="">
    <xsd:import namespace="fc6dc77d-c538-4036-8f73-14e96b986f8a"/>
    <xsd:import namespace="e8d79958-345c-4526-ab45-d9ed4214da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dc77d-c538-4036-8f73-14e96b986f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79958-345c-4526-ab45-d9ed4214d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855BF1-5C90-4E18-91D3-9803CA53F8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6dc77d-c538-4036-8f73-14e96b986f8a"/>
    <ds:schemaRef ds:uri="e8d79958-345c-4526-ab45-d9ed4214d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066A3A-D567-419A-88CE-C81F4F66679D}">
  <ds:schemaRefs>
    <ds:schemaRef ds:uri="http://schemas.microsoft.com/office/infopath/2007/PartnerControls"/>
    <ds:schemaRef ds:uri="fc6dc77d-c538-4036-8f73-14e96b986f8a"/>
    <ds:schemaRef ds:uri="http://purl.org/dc/elements/1.1/"/>
    <ds:schemaRef ds:uri="http://schemas.microsoft.com/office/2006/documentManagement/types"/>
    <ds:schemaRef ds:uri="e8d79958-345c-4526-ab45-d9ed4214dac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2D83A9-208D-4FB1-AF5D-395F591623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7439</TotalTime>
  <Words>2087</Words>
  <Application>Microsoft Macintosh PowerPoint</Application>
  <PresentationFormat>Widescreen</PresentationFormat>
  <Paragraphs>364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40</vt:i4>
      </vt:variant>
    </vt:vector>
  </HeadingPairs>
  <TitlesOfParts>
    <vt:vector size="66" baseType="lpstr">
      <vt:lpstr>Microsoft YaHei</vt:lpstr>
      <vt:lpstr>MS PGothic</vt:lpstr>
      <vt:lpstr>SimSun</vt:lpstr>
      <vt:lpstr>Algerian</vt:lpstr>
      <vt:lpstr>Arial</vt:lpstr>
      <vt:lpstr>Calibri</vt:lpstr>
      <vt:lpstr>Calibri Light</vt:lpstr>
      <vt:lpstr>Cambria</vt:lpstr>
      <vt:lpstr>Century Gothic</vt:lpstr>
      <vt:lpstr>Franklin Gothic Book</vt:lpstr>
      <vt:lpstr>Franklin Gothic Medium</vt:lpstr>
      <vt:lpstr>Garamond</vt:lpstr>
      <vt:lpstr>Impact</vt:lpstr>
      <vt:lpstr>Symbol</vt:lpstr>
      <vt:lpstr>Times New Roman</vt:lpstr>
      <vt:lpstr>Verdana</vt:lpstr>
      <vt:lpstr>Wingdings</vt:lpstr>
      <vt:lpstr>1_Office Theme</vt:lpstr>
      <vt:lpstr>2_Office Theme</vt:lpstr>
      <vt:lpstr>3_Office Theme</vt:lpstr>
      <vt:lpstr>Custom Design</vt:lpstr>
      <vt:lpstr>2_Custom Design</vt:lpstr>
      <vt:lpstr>4_Custom Design</vt:lpstr>
      <vt:lpstr>3_Custom Design</vt:lpstr>
      <vt:lpstr>Office Theme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BIG PICTURE</vt:lpstr>
      <vt:lpstr>PowerPoint Presentation</vt:lpstr>
      <vt:lpstr>2009</vt:lpstr>
      <vt:lpstr>2003</vt:lpstr>
      <vt:lpstr>PowerPoint Presentation</vt:lpstr>
      <vt:lpstr>OUTCOMES OF INSTITUTIONAL RESPONSES TO UNACCOMPANIED REFUGEE CHILDREN</vt:lpstr>
      <vt:lpstr>PowerPoint Presentation</vt:lpstr>
      <vt:lpstr>PowerPoint Presentation</vt:lpstr>
      <vt:lpstr>EU LEADERSHIP IN ENDING INSTITUTIONALISATION</vt:lpstr>
      <vt:lpstr>LET’S JOIN FORCES TO ENSURE ALL CHILDREN CAN FLOURISH IN FAMILIES</vt:lpstr>
      <vt:lpstr>PowerPoint Presentation</vt:lpstr>
      <vt:lpstr>Deinstitutionalization in Bulgaria – significant change in the  child care system  </vt:lpstr>
      <vt:lpstr>Deinstitutionalization in Bulgaria - achievements</vt:lpstr>
      <vt:lpstr>   Updated Action Plan for the implementation of the                    National Strategy “Vision for Deinstitutionalization of children                    in the Republic of Bulgaria”</vt:lpstr>
      <vt:lpstr>The Updated Plan foresees: </vt:lpstr>
      <vt:lpstr>Thank you  for your attention!</vt:lpstr>
      <vt:lpstr>PowerPoint Presentation</vt:lpstr>
      <vt:lpstr>PowerPoint Presentation</vt:lpstr>
      <vt:lpstr>PowerPoint Presentation</vt:lpstr>
      <vt:lpstr>Children placed by type of 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 UN Global Study on Children Deprived of Liberty?</vt:lpstr>
      <vt:lpstr>Main Objectives of the Global Study</vt:lpstr>
      <vt:lpstr>Key Focus Areas</vt:lpstr>
      <vt:lpstr>Deprivation of Liberty in Institutions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1: Summary (8m/80%/80yrs)</dc:title>
  <dc:creator>Robbie Wilson</dc:creator>
  <cp:lastModifiedBy>Louise Tanner</cp:lastModifiedBy>
  <cp:revision>134</cp:revision>
  <cp:lastPrinted>2018-08-28T10:41:41Z</cp:lastPrinted>
  <dcterms:created xsi:type="dcterms:W3CDTF">2018-06-07T11:40:25Z</dcterms:created>
  <dcterms:modified xsi:type="dcterms:W3CDTF">2018-08-28T10:43:32Z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0x01010084FDE78CE56DCA41AAE52E5036387766</vt:lpwstr>
  </property>
</Properties>
</file>